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6" r:id="rId3"/>
    <p:sldId id="265" r:id="rId4"/>
    <p:sldId id="264" r:id="rId5"/>
    <p:sldId id="263" r:id="rId6"/>
    <p:sldId id="257" r:id="rId7"/>
    <p:sldId id="258" r:id="rId8"/>
    <p:sldId id="259" r:id="rId9"/>
    <p:sldId id="260" r:id="rId10"/>
    <p:sldId id="268" r:id="rId11"/>
    <p:sldId id="261" r:id="rId12"/>
    <p:sldId id="267" r:id="rId13"/>
    <p:sldId id="269" r:id="rId14"/>
    <p:sldId id="271" r:id="rId15"/>
    <p:sldId id="272" r:id="rId16"/>
    <p:sldId id="276" r:id="rId17"/>
    <p:sldId id="275" r:id="rId18"/>
    <p:sldId id="279" r:id="rId19"/>
    <p:sldId id="277" r:id="rId20"/>
    <p:sldId id="282" r:id="rId21"/>
    <p:sldId id="278" r:id="rId22"/>
    <p:sldId id="281" r:id="rId23"/>
    <p:sldId id="280" r:id="rId24"/>
    <p:sldId id="270"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6B230-B9CC-770A-88F4-73873B37412C}" v="72" dt="2021-02-03T18:20:23.762"/>
    <p1510:client id="{52A8281A-EDEC-991E-EE73-6A2A219ABDDA}" v="497" dt="2021-02-04T21:46:21.285"/>
    <p1510:client id="{632E039B-2085-9855-466F-1D347C5A36D7}" v="255" dt="2021-02-03T16:08:24.161"/>
    <p1510:client id="{8A9EED3F-18F7-4B87-BFDA-1F1A04B1BEBD}" v="568" dt="2021-02-04T18:47:00.435"/>
    <p1510:client id="{B584FD7A-E19A-6134-C826-3DF2797AA2FA}" v="6" dt="2021-02-05T21:43:29.347"/>
    <p1510:client id="{E44777DF-6CDD-3591-9FCA-8BA10B7A619F}" v="1033" dt="2021-02-05T21:43:23.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A35FF8-F35B-43E9-AA27-78D181926B35}"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664D2966-6BC3-4BFF-B8A8-B6AC4100FB02}">
      <dgm:prSet/>
      <dgm:spPr/>
      <dgm:t>
        <a:bodyPr/>
        <a:lstStyle/>
        <a:p>
          <a:r>
            <a:rPr lang="en-US"/>
            <a:t>Genetic Algorithms</a:t>
          </a:r>
        </a:p>
      </dgm:t>
    </dgm:pt>
    <dgm:pt modelId="{34341DE5-58F7-4EE7-ACCC-ECB8B161AF43}" type="parTrans" cxnId="{1A8BAD3B-26B9-465C-A1EE-B3772D6560FE}">
      <dgm:prSet/>
      <dgm:spPr/>
      <dgm:t>
        <a:bodyPr/>
        <a:lstStyle/>
        <a:p>
          <a:endParaRPr lang="en-US"/>
        </a:p>
      </dgm:t>
    </dgm:pt>
    <dgm:pt modelId="{A452A296-92D3-4977-BBE3-3DA63FE93599}" type="sibTrans" cxnId="{1A8BAD3B-26B9-465C-A1EE-B3772D6560FE}">
      <dgm:prSet/>
      <dgm:spPr/>
      <dgm:t>
        <a:bodyPr/>
        <a:lstStyle/>
        <a:p>
          <a:endParaRPr lang="en-US"/>
        </a:p>
      </dgm:t>
    </dgm:pt>
    <dgm:pt modelId="{9435C2B4-167C-430C-9B1A-BC9FBC860823}">
      <dgm:prSet phldr="0"/>
      <dgm:spPr/>
      <dgm:t>
        <a:bodyPr/>
        <a:lstStyle/>
        <a:p>
          <a:r>
            <a:rPr lang="en-US" dirty="0">
              <a:latin typeface="Calibri Light" panose="020F0302020204030204"/>
            </a:rPr>
            <a:t>CNN</a:t>
          </a:r>
          <a:endParaRPr lang="en-US" dirty="0"/>
        </a:p>
      </dgm:t>
    </dgm:pt>
    <dgm:pt modelId="{AC339AC3-C921-4797-994A-536F7800F912}" type="parTrans" cxnId="{A599D65C-20E7-40CE-BFAF-7318C9C73989}">
      <dgm:prSet/>
      <dgm:spPr/>
      <dgm:t>
        <a:bodyPr/>
        <a:lstStyle/>
        <a:p>
          <a:endParaRPr lang="en-US"/>
        </a:p>
      </dgm:t>
    </dgm:pt>
    <dgm:pt modelId="{B0B957B0-7357-432A-9582-185A21F65789}" type="sibTrans" cxnId="{A599D65C-20E7-40CE-BFAF-7318C9C73989}">
      <dgm:prSet/>
      <dgm:spPr/>
      <dgm:t>
        <a:bodyPr/>
        <a:lstStyle/>
        <a:p>
          <a:endParaRPr lang="en-US"/>
        </a:p>
      </dgm:t>
    </dgm:pt>
    <dgm:pt modelId="{970EFDE1-1118-44D8-93E4-DA02DE7A746A}">
      <dgm:prSet phldr="0"/>
      <dgm:spPr/>
      <dgm:t>
        <a:bodyPr/>
        <a:lstStyle/>
        <a:p>
          <a:pPr rtl="0"/>
          <a:r>
            <a:rPr lang="en-US" dirty="0">
              <a:latin typeface="Calibri Light" panose="020F0302020204030204"/>
            </a:rPr>
            <a:t>SVM</a:t>
          </a:r>
          <a:endParaRPr lang="en-US" dirty="0"/>
        </a:p>
      </dgm:t>
    </dgm:pt>
    <dgm:pt modelId="{DADD2948-4592-4E4C-B13A-43EE8D0194E8}" type="parTrans" cxnId="{F1677512-102B-497F-88D8-F584DFE2A442}">
      <dgm:prSet/>
      <dgm:spPr/>
      <dgm:t>
        <a:bodyPr/>
        <a:lstStyle/>
        <a:p>
          <a:endParaRPr lang="en-US"/>
        </a:p>
      </dgm:t>
    </dgm:pt>
    <dgm:pt modelId="{2D8576E9-9A4C-408E-9DC7-542DEE520051}" type="sibTrans" cxnId="{F1677512-102B-497F-88D8-F584DFE2A442}">
      <dgm:prSet/>
      <dgm:spPr/>
      <dgm:t>
        <a:bodyPr/>
        <a:lstStyle/>
        <a:p>
          <a:endParaRPr lang="en-US"/>
        </a:p>
      </dgm:t>
    </dgm:pt>
    <dgm:pt modelId="{692C2870-C88B-4454-92BA-07983EDD33B5}">
      <dgm:prSet phldr="0"/>
      <dgm:spPr/>
      <dgm:t>
        <a:bodyPr/>
        <a:lstStyle/>
        <a:p>
          <a:pPr rtl="0"/>
          <a:r>
            <a:rPr lang="en-US" dirty="0">
              <a:latin typeface="Calibri Light" panose="020F0302020204030204"/>
            </a:rPr>
            <a:t>Random Forest</a:t>
          </a:r>
          <a:endParaRPr lang="en-US" dirty="0"/>
        </a:p>
      </dgm:t>
    </dgm:pt>
    <dgm:pt modelId="{33EA23FE-1A37-475D-8BA9-9FCDDE86CCCB}" type="parTrans" cxnId="{8B5185E1-104C-4803-89FC-067ADA53A204}">
      <dgm:prSet/>
      <dgm:spPr/>
      <dgm:t>
        <a:bodyPr/>
        <a:lstStyle/>
        <a:p>
          <a:endParaRPr lang="en-US"/>
        </a:p>
      </dgm:t>
    </dgm:pt>
    <dgm:pt modelId="{E7FABE8A-497F-43C4-B9A3-A39518797775}" type="sibTrans" cxnId="{8B5185E1-104C-4803-89FC-067ADA53A204}">
      <dgm:prSet/>
      <dgm:spPr/>
      <dgm:t>
        <a:bodyPr/>
        <a:lstStyle/>
        <a:p>
          <a:endParaRPr lang="en-US"/>
        </a:p>
      </dgm:t>
    </dgm:pt>
    <dgm:pt modelId="{75014504-9F7F-45DE-BE10-AED63AD770AC}" type="pres">
      <dgm:prSet presAssocID="{29A35FF8-F35B-43E9-AA27-78D181926B35}" presName="matrix" presStyleCnt="0">
        <dgm:presLayoutVars>
          <dgm:chMax val="1"/>
          <dgm:dir/>
          <dgm:resizeHandles val="exact"/>
        </dgm:presLayoutVars>
      </dgm:prSet>
      <dgm:spPr/>
    </dgm:pt>
    <dgm:pt modelId="{D19035E2-79DE-4E33-A037-CAC34CAED6A8}" type="pres">
      <dgm:prSet presAssocID="{29A35FF8-F35B-43E9-AA27-78D181926B35}" presName="diamond" presStyleLbl="bgShp" presStyleIdx="0" presStyleCnt="1"/>
      <dgm:spPr/>
    </dgm:pt>
    <dgm:pt modelId="{614544E3-EE2C-45C2-A6C0-6D6979218456}" type="pres">
      <dgm:prSet presAssocID="{29A35FF8-F35B-43E9-AA27-78D181926B35}" presName="quad1" presStyleLbl="node1" presStyleIdx="0" presStyleCnt="4">
        <dgm:presLayoutVars>
          <dgm:chMax val="0"/>
          <dgm:chPref val="0"/>
          <dgm:bulletEnabled val="1"/>
        </dgm:presLayoutVars>
      </dgm:prSet>
      <dgm:spPr/>
    </dgm:pt>
    <dgm:pt modelId="{E9D6017F-0BD7-44F0-AFDD-0D1147E49587}" type="pres">
      <dgm:prSet presAssocID="{29A35FF8-F35B-43E9-AA27-78D181926B35}" presName="quad2" presStyleLbl="node1" presStyleIdx="1" presStyleCnt="4">
        <dgm:presLayoutVars>
          <dgm:chMax val="0"/>
          <dgm:chPref val="0"/>
          <dgm:bulletEnabled val="1"/>
        </dgm:presLayoutVars>
      </dgm:prSet>
      <dgm:spPr/>
    </dgm:pt>
    <dgm:pt modelId="{61571179-9436-4A49-8D14-F8D4D437B80A}" type="pres">
      <dgm:prSet presAssocID="{29A35FF8-F35B-43E9-AA27-78D181926B35}" presName="quad3" presStyleLbl="node1" presStyleIdx="2" presStyleCnt="4">
        <dgm:presLayoutVars>
          <dgm:chMax val="0"/>
          <dgm:chPref val="0"/>
          <dgm:bulletEnabled val="1"/>
        </dgm:presLayoutVars>
      </dgm:prSet>
      <dgm:spPr/>
    </dgm:pt>
    <dgm:pt modelId="{4FF46BB5-A3B8-497D-A22F-81C21F9676C4}" type="pres">
      <dgm:prSet presAssocID="{29A35FF8-F35B-43E9-AA27-78D181926B35}" presName="quad4" presStyleLbl="node1" presStyleIdx="3" presStyleCnt="4">
        <dgm:presLayoutVars>
          <dgm:chMax val="0"/>
          <dgm:chPref val="0"/>
          <dgm:bulletEnabled val="1"/>
        </dgm:presLayoutVars>
      </dgm:prSet>
      <dgm:spPr/>
    </dgm:pt>
  </dgm:ptLst>
  <dgm:cxnLst>
    <dgm:cxn modelId="{F1677512-102B-497F-88D8-F584DFE2A442}" srcId="{29A35FF8-F35B-43E9-AA27-78D181926B35}" destId="{970EFDE1-1118-44D8-93E4-DA02DE7A746A}" srcOrd="2" destOrd="0" parTransId="{DADD2948-4592-4E4C-B13A-43EE8D0194E8}" sibTransId="{2D8576E9-9A4C-408E-9DC7-542DEE520051}"/>
    <dgm:cxn modelId="{862FCC1A-68B5-4BD3-8DEA-8A0C95EF9109}" type="presOf" srcId="{9435C2B4-167C-430C-9B1A-BC9FBC860823}" destId="{E9D6017F-0BD7-44F0-AFDD-0D1147E49587}" srcOrd="0" destOrd="0" presId="urn:microsoft.com/office/officeart/2005/8/layout/matrix3"/>
    <dgm:cxn modelId="{F135C529-504D-4427-95DE-7D571C5EABD0}" type="presOf" srcId="{29A35FF8-F35B-43E9-AA27-78D181926B35}" destId="{75014504-9F7F-45DE-BE10-AED63AD770AC}" srcOrd="0" destOrd="0" presId="urn:microsoft.com/office/officeart/2005/8/layout/matrix3"/>
    <dgm:cxn modelId="{1A8BAD3B-26B9-465C-A1EE-B3772D6560FE}" srcId="{29A35FF8-F35B-43E9-AA27-78D181926B35}" destId="{664D2966-6BC3-4BFF-B8A8-B6AC4100FB02}" srcOrd="0" destOrd="0" parTransId="{34341DE5-58F7-4EE7-ACCC-ECB8B161AF43}" sibTransId="{A452A296-92D3-4977-BBE3-3DA63FE93599}"/>
    <dgm:cxn modelId="{A599D65C-20E7-40CE-BFAF-7318C9C73989}" srcId="{29A35FF8-F35B-43E9-AA27-78D181926B35}" destId="{9435C2B4-167C-430C-9B1A-BC9FBC860823}" srcOrd="1" destOrd="0" parTransId="{AC339AC3-C921-4797-994A-536F7800F912}" sibTransId="{B0B957B0-7357-432A-9582-185A21F65789}"/>
    <dgm:cxn modelId="{D3D6C644-13C7-426F-B653-99F7DE235077}" type="presOf" srcId="{664D2966-6BC3-4BFF-B8A8-B6AC4100FB02}" destId="{614544E3-EE2C-45C2-A6C0-6D6979218456}" srcOrd="0" destOrd="0" presId="urn:microsoft.com/office/officeart/2005/8/layout/matrix3"/>
    <dgm:cxn modelId="{11ACE56D-0772-4715-85FE-C086087121CE}" type="presOf" srcId="{970EFDE1-1118-44D8-93E4-DA02DE7A746A}" destId="{61571179-9436-4A49-8D14-F8D4D437B80A}" srcOrd="0" destOrd="0" presId="urn:microsoft.com/office/officeart/2005/8/layout/matrix3"/>
    <dgm:cxn modelId="{8B5185E1-104C-4803-89FC-067ADA53A204}" srcId="{29A35FF8-F35B-43E9-AA27-78D181926B35}" destId="{692C2870-C88B-4454-92BA-07983EDD33B5}" srcOrd="3" destOrd="0" parTransId="{33EA23FE-1A37-475D-8BA9-9FCDDE86CCCB}" sibTransId="{E7FABE8A-497F-43C4-B9A3-A39518797775}"/>
    <dgm:cxn modelId="{7FA1B0E7-6491-4A89-9695-F7596CB725DB}" type="presOf" srcId="{692C2870-C88B-4454-92BA-07983EDD33B5}" destId="{4FF46BB5-A3B8-497D-A22F-81C21F9676C4}" srcOrd="0" destOrd="0" presId="urn:microsoft.com/office/officeart/2005/8/layout/matrix3"/>
    <dgm:cxn modelId="{0DA55517-69C6-4331-A841-3E101E026B0D}" type="presParOf" srcId="{75014504-9F7F-45DE-BE10-AED63AD770AC}" destId="{D19035E2-79DE-4E33-A037-CAC34CAED6A8}" srcOrd="0" destOrd="0" presId="urn:microsoft.com/office/officeart/2005/8/layout/matrix3"/>
    <dgm:cxn modelId="{A6558DA3-E9DD-4331-AC9C-53FBBC0B0048}" type="presParOf" srcId="{75014504-9F7F-45DE-BE10-AED63AD770AC}" destId="{614544E3-EE2C-45C2-A6C0-6D6979218456}" srcOrd="1" destOrd="0" presId="urn:microsoft.com/office/officeart/2005/8/layout/matrix3"/>
    <dgm:cxn modelId="{9617FB50-79C4-41B7-9B9D-F26F5C8B9682}" type="presParOf" srcId="{75014504-9F7F-45DE-BE10-AED63AD770AC}" destId="{E9D6017F-0BD7-44F0-AFDD-0D1147E49587}" srcOrd="2" destOrd="0" presId="urn:microsoft.com/office/officeart/2005/8/layout/matrix3"/>
    <dgm:cxn modelId="{1F5F0B5C-168D-442F-8336-D882631281A4}" type="presParOf" srcId="{75014504-9F7F-45DE-BE10-AED63AD770AC}" destId="{61571179-9436-4A49-8D14-F8D4D437B80A}" srcOrd="3" destOrd="0" presId="urn:microsoft.com/office/officeart/2005/8/layout/matrix3"/>
    <dgm:cxn modelId="{95F3A6E4-9808-4753-90D5-ADCC14CF2933}" type="presParOf" srcId="{75014504-9F7F-45DE-BE10-AED63AD770AC}" destId="{4FF46BB5-A3B8-497D-A22F-81C21F9676C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035E2-79DE-4E33-A037-CAC34CAED6A8}">
      <dsp:nvSpPr>
        <dsp:cNvPr id="0" name=""/>
        <dsp:cNvSpPr/>
      </dsp:nvSpPr>
      <dsp:spPr>
        <a:xfrm>
          <a:off x="770730" y="0"/>
          <a:ext cx="5345113" cy="534511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544E3-EE2C-45C2-A6C0-6D6979218456}">
      <dsp:nvSpPr>
        <dsp:cNvPr id="0" name=""/>
        <dsp:cNvSpPr/>
      </dsp:nvSpPr>
      <dsp:spPr>
        <a:xfrm>
          <a:off x="1278516" y="507785"/>
          <a:ext cx="2084594" cy="20845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Genetic Algorithms</a:t>
          </a:r>
        </a:p>
      </dsp:txBody>
      <dsp:txXfrm>
        <a:off x="1380277" y="609546"/>
        <a:ext cx="1881072" cy="1881072"/>
      </dsp:txXfrm>
    </dsp:sp>
    <dsp:sp modelId="{E9D6017F-0BD7-44F0-AFDD-0D1147E49587}">
      <dsp:nvSpPr>
        <dsp:cNvPr id="0" name=""/>
        <dsp:cNvSpPr/>
      </dsp:nvSpPr>
      <dsp:spPr>
        <a:xfrm>
          <a:off x="3523464" y="507785"/>
          <a:ext cx="2084594" cy="20845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Light" panose="020F0302020204030204"/>
            </a:rPr>
            <a:t>CNN</a:t>
          </a:r>
          <a:endParaRPr lang="en-US" sz="2900" kern="1200" dirty="0"/>
        </a:p>
      </dsp:txBody>
      <dsp:txXfrm>
        <a:off x="3625225" y="609546"/>
        <a:ext cx="1881072" cy="1881072"/>
      </dsp:txXfrm>
    </dsp:sp>
    <dsp:sp modelId="{61571179-9436-4A49-8D14-F8D4D437B80A}">
      <dsp:nvSpPr>
        <dsp:cNvPr id="0" name=""/>
        <dsp:cNvSpPr/>
      </dsp:nvSpPr>
      <dsp:spPr>
        <a:xfrm>
          <a:off x="1278516" y="2752733"/>
          <a:ext cx="2084594" cy="20845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alibri Light" panose="020F0302020204030204"/>
            </a:rPr>
            <a:t>SVM</a:t>
          </a:r>
          <a:endParaRPr lang="en-US" sz="2900" kern="1200" dirty="0"/>
        </a:p>
      </dsp:txBody>
      <dsp:txXfrm>
        <a:off x="1380277" y="2854494"/>
        <a:ext cx="1881072" cy="1881072"/>
      </dsp:txXfrm>
    </dsp:sp>
    <dsp:sp modelId="{4FF46BB5-A3B8-497D-A22F-81C21F9676C4}">
      <dsp:nvSpPr>
        <dsp:cNvPr id="0" name=""/>
        <dsp:cNvSpPr/>
      </dsp:nvSpPr>
      <dsp:spPr>
        <a:xfrm>
          <a:off x="3523464" y="2752733"/>
          <a:ext cx="2084594" cy="20845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alibri Light" panose="020F0302020204030204"/>
            </a:rPr>
            <a:t>Random Forest</a:t>
          </a:r>
          <a:endParaRPr lang="en-US" sz="2900" kern="1200" dirty="0"/>
        </a:p>
      </dsp:txBody>
      <dsp:txXfrm>
        <a:off x="3625225" y="2854494"/>
        <a:ext cx="1881072" cy="188107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DB7BD1-ABD2-45AE-97E9-71C4F2535C9A}"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243684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B7BD1-ABD2-45AE-97E9-71C4F2535C9A}"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219411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B7BD1-ABD2-45AE-97E9-71C4F2535C9A}"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337941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B7BD1-ABD2-45AE-97E9-71C4F2535C9A}"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241530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DB7BD1-ABD2-45AE-97E9-71C4F2535C9A}"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115953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DB7BD1-ABD2-45AE-97E9-71C4F2535C9A}"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99558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DB7BD1-ABD2-45AE-97E9-71C4F2535C9A}"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3828264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DB7BD1-ABD2-45AE-97E9-71C4F2535C9A}"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610090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B7BD1-ABD2-45AE-97E9-71C4F2535C9A}"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2562961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DB7BD1-ABD2-45AE-97E9-71C4F2535C9A}"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219680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DB7BD1-ABD2-45AE-97E9-71C4F2535C9A}"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1684E-1441-4249-89ED-75A837917E57}" type="slidenum">
              <a:rPr lang="en-US" smtClean="0"/>
              <a:t>‹#›</a:t>
            </a:fld>
            <a:endParaRPr lang="en-US"/>
          </a:p>
        </p:txBody>
      </p:sp>
    </p:spTree>
    <p:extLst>
      <p:ext uri="{BB962C8B-B14F-4D97-AF65-F5344CB8AC3E}">
        <p14:creationId xmlns:p14="http://schemas.microsoft.com/office/powerpoint/2010/main" val="197055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B7BD1-ABD2-45AE-97E9-71C4F2535C9A}" type="datetimeFigureOut">
              <a:rPr lang="en-US" smtClean="0"/>
              <a:t>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1684E-1441-4249-89ED-75A837917E57}" type="slidenum">
              <a:rPr lang="en-US" smtClean="0"/>
              <a:t>‹#›</a:t>
            </a:fld>
            <a:endParaRPr lang="en-US"/>
          </a:p>
        </p:txBody>
      </p:sp>
    </p:spTree>
    <p:extLst>
      <p:ext uri="{BB962C8B-B14F-4D97-AF65-F5344CB8AC3E}">
        <p14:creationId xmlns:p14="http://schemas.microsoft.com/office/powerpoint/2010/main" val="56183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math.com/students/wonders/life/life.html" TargetMode="External"/><Relationship Id="rId7" Type="http://schemas.openxmlformats.org/officeDocument/2006/relationships/hyperlink" Target="https://medium.com/@ptyshevs/rgol-ga-1cafc67db6c7"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web.mit.edu/sp.268/www/2010/lifeSlides.pdf" TargetMode="External"/><Relationship Id="rId5" Type="http://schemas.openxmlformats.org/officeDocument/2006/relationships/hyperlink" Target="https://nbickford.wordpress.com/2012/04/15/reversing-the-game-of-life-for-fun-and-profit/" TargetMode="External"/><Relationship Id="rId4" Type="http://schemas.openxmlformats.org/officeDocument/2006/relationships/hyperlink" Target="https://www.kaggle.com/c/conway-s-reverse-game-of-lif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rIO5RJ76D0?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4673ED9-9AF0-4340-ABFA-8172098EF1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38" name="Rectangle 3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a typeface="+mj-lt"/>
                <a:cs typeface="+mj-lt"/>
              </a:rPr>
              <a:t>Conway’s Game of Life</a:t>
            </a:r>
            <a:endParaRPr lang="en-US" sz="5200">
              <a:solidFill>
                <a:srgbClr val="FFFFFF"/>
              </a:solidFill>
            </a:endParaRPr>
          </a:p>
        </p:txBody>
      </p:sp>
    </p:spTree>
    <p:extLst>
      <p:ext uri="{BB962C8B-B14F-4D97-AF65-F5344CB8AC3E}">
        <p14:creationId xmlns:p14="http://schemas.microsoft.com/office/powerpoint/2010/main" val="378046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t>Predicting the future</a:t>
            </a:r>
          </a:p>
        </p:txBody>
      </p:sp>
      <p:sp>
        <p:nvSpPr>
          <p:cNvPr id="3" name="Content Placeholder 2"/>
          <p:cNvSpPr>
            <a:spLocks noGrp="1"/>
          </p:cNvSpPr>
          <p:nvPr>
            <p:ph sz="half" idx="1"/>
          </p:nvPr>
        </p:nvSpPr>
        <p:spPr>
          <a:xfrm>
            <a:off x="838200" y="2010833"/>
            <a:ext cx="5096934" cy="4166130"/>
          </a:xfrm>
        </p:spPr>
        <p:txBody>
          <a:bodyPr vert="horz" lIns="91440" tIns="45720" rIns="91440" bIns="45720" rtlCol="0">
            <a:normAutofit/>
          </a:bodyPr>
          <a:lstStyle/>
          <a:p>
            <a:pPr marL="0" indent="0">
              <a:buNone/>
            </a:pPr>
            <a:r>
              <a:rPr lang="en-US" sz="1700"/>
              <a:t>It is not easy to tell from looking at an initial Life pattern exactly how it will evolve. For instance, in looking at what happens to a straight line of n live cells as a start configuration:</a:t>
            </a:r>
            <a:endParaRPr lang="en-US" sz="1700">
              <a:cs typeface="Calibri"/>
            </a:endParaRPr>
          </a:p>
          <a:p>
            <a:r>
              <a:rPr lang="en-US" sz="1700"/>
              <a:t>n= 1,2: fades immediately</a:t>
            </a:r>
            <a:endParaRPr lang="en-US" sz="1700">
              <a:cs typeface="Calibri"/>
            </a:endParaRPr>
          </a:p>
          <a:p>
            <a:r>
              <a:rPr lang="en-US" sz="1700"/>
              <a:t>n= 3: Blinker</a:t>
            </a:r>
            <a:endParaRPr lang="en-US" sz="1700">
              <a:cs typeface="Calibri"/>
            </a:endParaRPr>
          </a:p>
          <a:p>
            <a:r>
              <a:rPr lang="en-US" sz="1700"/>
              <a:t>n= 4: becomes a Beehive at time 2</a:t>
            </a:r>
            <a:endParaRPr lang="en-US" sz="1700">
              <a:cs typeface="Calibri"/>
            </a:endParaRPr>
          </a:p>
          <a:p>
            <a:r>
              <a:rPr lang="en-US" sz="1700"/>
              <a:t>n= 5: traffic lights at time 6</a:t>
            </a:r>
            <a:endParaRPr lang="en-US" sz="1700">
              <a:cs typeface="Calibri"/>
            </a:endParaRPr>
          </a:p>
          <a:p>
            <a:r>
              <a:rPr lang="en-US" sz="1700"/>
              <a:t>n= 6: fades at t= 12</a:t>
            </a:r>
            <a:endParaRPr lang="en-US" sz="1700">
              <a:cs typeface="Calibri"/>
            </a:endParaRPr>
          </a:p>
          <a:p>
            <a:r>
              <a:rPr lang="en-US" sz="1700"/>
              <a:t>n= 7: makes a symmetric display before terminating in the Honey Farm (see picture in Winning Ways)</a:t>
            </a:r>
            <a:endParaRPr lang="en-US" sz="1700">
              <a:cs typeface="Calibri"/>
            </a:endParaRPr>
          </a:p>
          <a:p>
            <a:r>
              <a:rPr lang="en-US" sz="1700"/>
              <a:t>n= 8: gives 4 blocks and 4 beehives</a:t>
            </a:r>
            <a:endParaRPr lang="en-US" sz="1700">
              <a:cs typeface="Calibri"/>
            </a:endParaRPr>
          </a:p>
          <a:p>
            <a:endParaRPr lang="en-US" sz="1700">
              <a:cs typeface="Calibri"/>
            </a:endParaRPr>
          </a:p>
        </p:txBody>
      </p:sp>
      <p:sp>
        <p:nvSpPr>
          <p:cNvPr id="4" name="Content Placeholder 3">
            <a:extLst>
              <a:ext uri="{FF2B5EF4-FFF2-40B4-BE49-F238E27FC236}">
                <a16:creationId xmlns:a16="http://schemas.microsoft.com/office/drawing/2014/main" id="{A800D310-EE68-49AD-B7A4-63057F3FC93F}"/>
              </a:ext>
            </a:extLst>
          </p:cNvPr>
          <p:cNvSpPr>
            <a:spLocks noGrp="1"/>
          </p:cNvSpPr>
          <p:nvPr>
            <p:ph sz="half" idx="2"/>
          </p:nvPr>
        </p:nvSpPr>
        <p:spPr>
          <a:xfrm>
            <a:off x="6256866" y="2010833"/>
            <a:ext cx="5096933" cy="4166130"/>
          </a:xfrm>
        </p:spPr>
        <p:txBody>
          <a:bodyPr vert="horz" lIns="91440" tIns="45720" rIns="91440" bIns="45720" rtlCol="0">
            <a:normAutofit/>
          </a:bodyPr>
          <a:lstStyle/>
          <a:p>
            <a:r>
              <a:rPr lang="en-US" sz="2000">
                <a:ea typeface="+mn-lt"/>
                <a:cs typeface="+mn-lt"/>
              </a:rPr>
              <a:t>n= 9: makes two sets of traffic lights</a:t>
            </a:r>
          </a:p>
          <a:p>
            <a:r>
              <a:rPr lang="en-US" sz="2000">
                <a:ea typeface="+mn-lt"/>
                <a:cs typeface="+mn-lt"/>
              </a:rPr>
              <a:t>n= 10: turns into pentadecathlon, with life cycle of 15</a:t>
            </a:r>
          </a:p>
          <a:p>
            <a:r>
              <a:rPr lang="en-US" sz="2000">
                <a:ea typeface="+mn-lt"/>
                <a:cs typeface="+mn-lt"/>
              </a:rPr>
              <a:t>n= 11: becomes two blinkers</a:t>
            </a:r>
          </a:p>
          <a:p>
            <a:r>
              <a:rPr lang="en-US" sz="2000">
                <a:ea typeface="+mn-lt"/>
                <a:cs typeface="+mn-lt"/>
              </a:rPr>
              <a:t>n= 12: makes two beehives</a:t>
            </a:r>
          </a:p>
          <a:p>
            <a:r>
              <a:rPr lang="en-US" sz="2000">
                <a:ea typeface="+mn-lt"/>
                <a:cs typeface="+mn-lt"/>
              </a:rPr>
              <a:t>n= 13: turns into two blinkers</a:t>
            </a:r>
          </a:p>
          <a:p>
            <a:r>
              <a:rPr lang="en-US" sz="2000">
                <a:ea typeface="+mn-lt"/>
                <a:cs typeface="+mn-lt"/>
              </a:rPr>
              <a:t>n= 14,15: vanish completely</a:t>
            </a:r>
          </a:p>
          <a:p>
            <a:r>
              <a:rPr lang="en-US" sz="2000">
                <a:ea typeface="+mn-lt"/>
                <a:cs typeface="+mn-lt"/>
              </a:rPr>
              <a:t>n= 16,17: becomes 4 blocks</a:t>
            </a:r>
          </a:p>
          <a:p>
            <a:r>
              <a:rPr lang="en-US" sz="2000">
                <a:ea typeface="+mn-lt"/>
                <a:cs typeface="+mn-lt"/>
              </a:rPr>
              <a:t>n= 18,19: vanish completely</a:t>
            </a:r>
          </a:p>
          <a:p>
            <a:r>
              <a:rPr lang="en-US" sz="2000">
                <a:ea typeface="+mn-lt"/>
                <a:cs typeface="+mn-lt"/>
              </a:rPr>
              <a:t>n= 20: makes 2 blocks</a:t>
            </a:r>
            <a:endParaRPr lang="en-US" sz="2000"/>
          </a:p>
        </p:txBody>
      </p:sp>
    </p:spTree>
    <p:extLst>
      <p:ext uri="{BB962C8B-B14F-4D97-AF65-F5344CB8AC3E}">
        <p14:creationId xmlns:p14="http://schemas.microsoft.com/office/powerpoint/2010/main" val="11386532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75D6-98E8-4305-8FB0-2DDEB4F77BB9}"/>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Reversing The Game of Life</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E0EEBA15-4BFF-4536-97E7-94172AB36D3F}"/>
              </a:ext>
            </a:extLst>
          </p:cNvPr>
          <p:cNvSpPr>
            <a:spLocks noGrp="1"/>
          </p:cNvSpPr>
          <p:nvPr>
            <p:ph idx="1"/>
          </p:nvPr>
        </p:nvSpPr>
        <p:spPr>
          <a:xfrm>
            <a:off x="6234868" y="1130846"/>
            <a:ext cx="5217173" cy="4351338"/>
          </a:xfrm>
        </p:spPr>
        <p:txBody>
          <a:bodyPr vert="horz" lIns="91440" tIns="45720" rIns="91440" bIns="45720" rtlCol="0" anchor="t">
            <a:normAutofit lnSpcReduction="10000"/>
          </a:bodyPr>
          <a:lstStyle/>
          <a:p>
            <a:r>
              <a:rPr lang="en-US">
                <a:solidFill>
                  <a:schemeClr val="bg1"/>
                </a:solidFill>
                <a:cs typeface="Calibri"/>
              </a:rPr>
              <a:t>Just applying the rules described earlier can result in a complex system</a:t>
            </a:r>
          </a:p>
          <a:p>
            <a:r>
              <a:rPr lang="en-US">
                <a:solidFill>
                  <a:schemeClr val="bg1"/>
                </a:solidFill>
                <a:ea typeface="+mn-lt"/>
                <a:cs typeface="+mn-lt"/>
              </a:rPr>
              <a:t>Kaggle has launched a competition whose goal was to “reverse the time arrow” in Game of Life</a:t>
            </a:r>
          </a:p>
          <a:p>
            <a:r>
              <a:rPr lang="en-US">
                <a:solidFill>
                  <a:schemeClr val="bg1"/>
                </a:solidFill>
                <a:ea typeface="+mn-lt"/>
                <a:cs typeface="+mn-lt"/>
              </a:rPr>
              <a:t>we need to predict the starting board that, when evolved, will resemble the end board state as much as possible</a:t>
            </a:r>
            <a:endParaRPr lang="en-US">
              <a:solidFill>
                <a:schemeClr val="bg1"/>
              </a:solidFill>
              <a:cs typeface="Calibri"/>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2124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EF42B2C-60C6-4712-A02C-1B206504AAB2}"/>
              </a:ext>
            </a:extLst>
          </p:cNvPr>
          <p:cNvSpPr>
            <a:spLocks noGrp="1"/>
          </p:cNvSpPr>
          <p:nvPr>
            <p:ph type="title"/>
          </p:nvPr>
        </p:nvSpPr>
        <p:spPr>
          <a:xfrm>
            <a:off x="577351" y="669925"/>
            <a:ext cx="3556491" cy="4812755"/>
          </a:xfrm>
        </p:spPr>
        <p:txBody>
          <a:bodyPr anchor="b">
            <a:normAutofit/>
          </a:bodyPr>
          <a:lstStyle/>
          <a:p>
            <a:pPr algn="r"/>
            <a:r>
              <a:rPr lang="en-US" sz="6000">
                <a:solidFill>
                  <a:schemeClr val="bg1"/>
                </a:solidFill>
                <a:cs typeface="Calibri Light"/>
              </a:rPr>
              <a:t>How to solve the problem</a:t>
            </a:r>
            <a:endParaRPr lang="en-US" sz="6000">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40076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8471A58-780C-4D0F-B93D-E4DB007B8BC0}"/>
              </a:ext>
            </a:extLst>
          </p:cNvPr>
          <p:cNvGraphicFramePr>
            <a:graphicFrameLocks noGrp="1"/>
          </p:cNvGraphicFramePr>
          <p:nvPr>
            <p:ph idx="1"/>
            <p:extLst>
              <p:ext uri="{D42A27DB-BD31-4B8C-83A1-F6EECF244321}">
                <p14:modId xmlns:p14="http://schemas.microsoft.com/office/powerpoint/2010/main" val="1456352417"/>
              </p:ext>
            </p:extLst>
          </p:nvPr>
        </p:nvGraphicFramePr>
        <p:xfrm>
          <a:off x="4656138" y="669925"/>
          <a:ext cx="6886575" cy="5345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394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BCA50-95AF-4FD3-BAF2-C53BCF909C8A}"/>
              </a:ext>
            </a:extLst>
          </p:cNvPr>
          <p:cNvSpPr>
            <a:spLocks noGrp="1"/>
          </p:cNvSpPr>
          <p:nvPr>
            <p:ph type="title"/>
          </p:nvPr>
        </p:nvSpPr>
        <p:spPr>
          <a:xfrm>
            <a:off x="1102368" y="694268"/>
            <a:ext cx="3553510" cy="5477932"/>
          </a:xfrm>
        </p:spPr>
        <p:txBody>
          <a:bodyPr>
            <a:normAutofit/>
          </a:bodyPr>
          <a:lstStyle/>
          <a:p>
            <a:pPr algn="ctr"/>
            <a:r>
              <a:rPr lang="en-US">
                <a:solidFill>
                  <a:schemeClr val="bg1"/>
                </a:solidFill>
                <a:cs typeface="Calibri Light"/>
              </a:rPr>
              <a:t>Chosen solution Genetic Algorithm</a:t>
            </a:r>
            <a:endParaRPr lang="en-US">
              <a:solidFill>
                <a:schemeClr val="bg1"/>
              </a:solidFill>
            </a:endParaRPr>
          </a:p>
        </p:txBody>
      </p:sp>
      <p:grpSp>
        <p:nvGrpSpPr>
          <p:cNvPr id="44"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45" name="Freeform: Shape 44">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8"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49" name="Freeform: Shape 48">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63" name="Oval 62">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A7D26C46-F060-4DD5-AC38-1F821C1C5395}"/>
              </a:ext>
            </a:extLst>
          </p:cNvPr>
          <p:cNvSpPr>
            <a:spLocks noGrp="1"/>
          </p:cNvSpPr>
          <p:nvPr>
            <p:ph idx="1"/>
          </p:nvPr>
        </p:nvSpPr>
        <p:spPr>
          <a:xfrm>
            <a:off x="6234868" y="1130846"/>
            <a:ext cx="5217173" cy="4351338"/>
          </a:xfrm>
        </p:spPr>
        <p:txBody>
          <a:bodyPr vert="horz" lIns="91440" tIns="45720" rIns="91440" bIns="45720" rtlCol="0">
            <a:normAutofit/>
          </a:bodyPr>
          <a:lstStyle/>
          <a:p>
            <a:r>
              <a:rPr lang="en-US" sz="2600">
                <a:solidFill>
                  <a:schemeClr val="bg1"/>
                </a:solidFill>
                <a:ea typeface="+mn-lt"/>
                <a:cs typeface="+mn-lt"/>
              </a:rPr>
              <a:t>method for solving both constrained and unconstrained optimization problems based on a natural selection process that mimics biological evolution</a:t>
            </a:r>
          </a:p>
          <a:p>
            <a:r>
              <a:rPr lang="en-US" sz="2600">
                <a:solidFill>
                  <a:schemeClr val="bg1"/>
                </a:solidFill>
                <a:ea typeface="+mn-lt"/>
                <a:cs typeface="+mn-lt"/>
              </a:rPr>
              <a:t>solution domain must have genetic representation (i.e., one can define mutation, crossover, and other operators on candidate solutions)</a:t>
            </a:r>
            <a:endParaRPr lang="en-US" sz="2600">
              <a:solidFill>
                <a:schemeClr val="bg1"/>
              </a:solidFill>
              <a:cs typeface="Calibri" panose="020F0502020204030204"/>
            </a:endParaRPr>
          </a:p>
          <a:p>
            <a:r>
              <a:rPr lang="en-US" sz="2600">
                <a:solidFill>
                  <a:schemeClr val="bg1"/>
                </a:solidFill>
                <a:ea typeface="+mn-lt"/>
                <a:cs typeface="+mn-lt"/>
              </a:rPr>
              <a:t>fitness function must be defined for evaluating candidate solutions</a:t>
            </a:r>
            <a:endParaRPr lang="en-US" sz="2600">
              <a:solidFill>
                <a:schemeClr val="bg1"/>
              </a:solidFill>
            </a:endParaRPr>
          </a:p>
          <a:p>
            <a:endParaRPr lang="en-US" sz="2600">
              <a:solidFill>
                <a:schemeClr val="bg1"/>
              </a:solidFill>
              <a:cs typeface="Calibri"/>
            </a:endParaRPr>
          </a:p>
        </p:txBody>
      </p:sp>
    </p:spTree>
    <p:extLst>
      <p:ext uri="{BB962C8B-B14F-4D97-AF65-F5344CB8AC3E}">
        <p14:creationId xmlns:p14="http://schemas.microsoft.com/office/powerpoint/2010/main" val="173583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B89013E-F318-4828-A3E8-6B64AEA9A3F9}"/>
              </a:ext>
            </a:extLst>
          </p:cNvPr>
          <p:cNvSpPr>
            <a:spLocks noGrp="1"/>
          </p:cNvSpPr>
          <p:nvPr>
            <p:ph type="title"/>
          </p:nvPr>
        </p:nvSpPr>
        <p:spPr>
          <a:xfrm>
            <a:off x="827088" y="1641752"/>
            <a:ext cx="2655887" cy="3213277"/>
          </a:xfrm>
        </p:spPr>
        <p:txBody>
          <a:bodyPr anchor="t">
            <a:normAutofit/>
          </a:bodyPr>
          <a:lstStyle/>
          <a:p>
            <a:r>
              <a:rPr lang="en-US" sz="6000">
                <a:solidFill>
                  <a:schemeClr val="bg1"/>
                </a:solidFill>
                <a:cs typeface="Calibri Light"/>
              </a:rPr>
              <a:t>Steps</a:t>
            </a:r>
          </a:p>
        </p:txBody>
      </p:sp>
      <p:sp>
        <p:nvSpPr>
          <p:cNvPr id="3" name="Content Placeholder 2">
            <a:extLst>
              <a:ext uri="{FF2B5EF4-FFF2-40B4-BE49-F238E27FC236}">
                <a16:creationId xmlns:a16="http://schemas.microsoft.com/office/drawing/2014/main" id="{80991F26-AF82-4431-A723-55F0E27975E8}"/>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0" indent="0">
              <a:buNone/>
            </a:pPr>
            <a:r>
              <a:rPr lang="en-US" sz="4400">
                <a:solidFill>
                  <a:schemeClr val="bg1">
                    <a:alpha val="80000"/>
                  </a:schemeClr>
                </a:solidFill>
              </a:rPr>
              <a:t>-&gt; Initialize population</a:t>
            </a:r>
            <a:endParaRPr lang="en-US" sz="4400">
              <a:solidFill>
                <a:schemeClr val="bg1">
                  <a:alpha val="80000"/>
                </a:schemeClr>
              </a:solidFill>
              <a:cs typeface="Calibri" panose="020F0502020204030204"/>
            </a:endParaRPr>
          </a:p>
          <a:p>
            <a:r>
              <a:rPr lang="en-US" sz="2400">
                <a:solidFill>
                  <a:schemeClr val="bg1">
                    <a:alpha val="80000"/>
                  </a:schemeClr>
                </a:solidFill>
              </a:rPr>
              <a:t>While condition not met:</a:t>
            </a:r>
            <a:endParaRPr lang="en-US" sz="2400">
              <a:solidFill>
                <a:schemeClr val="bg1">
                  <a:alpha val="80000"/>
                </a:schemeClr>
              </a:solidFill>
              <a:cs typeface="Calibri"/>
            </a:endParaRPr>
          </a:p>
          <a:p>
            <a:pPr marL="0" indent="0">
              <a:buNone/>
            </a:pPr>
            <a:r>
              <a:rPr lang="en-US" sz="2400">
                <a:solidFill>
                  <a:schemeClr val="bg1">
                    <a:alpha val="80000"/>
                  </a:schemeClr>
                </a:solidFill>
              </a:rPr>
              <a:t>1. Perform Selection</a:t>
            </a:r>
            <a:endParaRPr lang="en-US" sz="2400">
              <a:solidFill>
                <a:srgbClr val="FFFFFF">
                  <a:alpha val="80000"/>
                </a:srgbClr>
              </a:solidFill>
              <a:cs typeface="Calibri"/>
            </a:endParaRPr>
          </a:p>
          <a:p>
            <a:pPr marL="0" indent="0">
              <a:buNone/>
            </a:pPr>
            <a:r>
              <a:rPr lang="en-US" sz="2400">
                <a:solidFill>
                  <a:schemeClr val="bg1">
                    <a:alpha val="80000"/>
                  </a:schemeClr>
                </a:solidFill>
              </a:rPr>
              <a:t>2. Perform Mutation</a:t>
            </a:r>
            <a:endParaRPr lang="en-US" sz="2400">
              <a:solidFill>
                <a:srgbClr val="FFFFFF">
                  <a:alpha val="80000"/>
                </a:srgbClr>
              </a:solidFill>
              <a:cs typeface="Calibri"/>
            </a:endParaRPr>
          </a:p>
          <a:p>
            <a:pPr marL="0" indent="0">
              <a:buNone/>
            </a:pPr>
            <a:r>
              <a:rPr lang="en-US" sz="2400">
                <a:solidFill>
                  <a:schemeClr val="bg1">
                    <a:alpha val="80000"/>
                  </a:schemeClr>
                </a:solidFill>
                <a:ea typeface="+mn-lt"/>
                <a:cs typeface="+mn-lt"/>
              </a:rPr>
              <a:t>3. Perform Crossover</a:t>
            </a:r>
            <a:endParaRPr lang="en-US" sz="2400">
              <a:solidFill>
                <a:srgbClr val="FFFFFF">
                  <a:alpha val="80000"/>
                </a:srgbClr>
              </a:solidFill>
              <a:cs typeface="Calibri" panose="020F0502020204030204"/>
            </a:endParaRPr>
          </a:p>
        </p:txBody>
      </p:sp>
    </p:spTree>
    <p:extLst>
      <p:ext uri="{BB962C8B-B14F-4D97-AF65-F5344CB8AC3E}">
        <p14:creationId xmlns:p14="http://schemas.microsoft.com/office/powerpoint/2010/main" val="410316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493D5B88-219A-4894-B670-3CB513309B99}"/>
              </a:ext>
            </a:extLst>
          </p:cNvPr>
          <p:cNvPicPr>
            <a:picLocks noChangeAspect="1"/>
          </p:cNvPicPr>
          <p:nvPr/>
        </p:nvPicPr>
        <p:blipFill rotWithShape="1">
          <a:blip r:embed="rId2">
            <a:alphaModFix amt="35000"/>
          </a:blip>
          <a:srcRect t="8131" r="-2" b="16868"/>
          <a:stretch/>
        </p:blipFill>
        <p:spPr>
          <a:xfrm>
            <a:off x="20" y="1"/>
            <a:ext cx="12191980" cy="6857999"/>
          </a:xfrm>
          <a:prstGeom prst="rect">
            <a:avLst/>
          </a:prstGeom>
        </p:spPr>
      </p:pic>
      <p:sp>
        <p:nvSpPr>
          <p:cNvPr id="2" name="Title 1">
            <a:extLst>
              <a:ext uri="{FF2B5EF4-FFF2-40B4-BE49-F238E27FC236}">
                <a16:creationId xmlns:a16="http://schemas.microsoft.com/office/drawing/2014/main" id="{1B8BAE50-5E14-4B68-9007-2CE2A3CDB353}"/>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a:rPr>
              <a:t>Initialize population</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90FC7F-8108-4D49-B36B-F200BE3DEB1B}"/>
              </a:ext>
            </a:extLst>
          </p:cNvPr>
          <p:cNvSpPr>
            <a:spLocks noGrp="1"/>
          </p:cNvSpPr>
          <p:nvPr>
            <p:ph idx="1"/>
          </p:nvPr>
        </p:nvSpPr>
        <p:spPr>
          <a:xfrm>
            <a:off x="5155379" y="382016"/>
            <a:ext cx="5744685" cy="4726276"/>
          </a:xfrm>
        </p:spPr>
        <p:txBody>
          <a:bodyPr vert="horz" lIns="91440" tIns="45720" rIns="91440" bIns="45720" rtlCol="0" anchor="ctr">
            <a:normAutofit/>
          </a:bodyPr>
          <a:lstStyle/>
          <a:p>
            <a:r>
              <a:rPr lang="en-US" sz="2000">
                <a:solidFill>
                  <a:srgbClr val="FFFFFF"/>
                </a:solidFill>
                <a:ea typeface="+mn-lt"/>
                <a:cs typeface="+mn-lt"/>
              </a:rPr>
              <a:t>Each individual is a 20x20 board that represents candidate start configuration</a:t>
            </a:r>
          </a:p>
          <a:p>
            <a:r>
              <a:rPr lang="en-US" sz="2000">
                <a:solidFill>
                  <a:srgbClr val="FFFFFF"/>
                </a:solidFill>
                <a:ea typeface="+mn-lt"/>
                <a:cs typeface="+mn-lt"/>
              </a:rPr>
              <a:t>Each cell has equal chance of being “alive”, and we’re advancing the whole board by five iterations (known in challenge documentation as “warming steps”) to match competition’s distribution.</a:t>
            </a:r>
            <a:endParaRPr lang="en-US" sz="2000">
              <a:solidFill>
                <a:srgbClr val="FFFFFF"/>
              </a:solidFill>
              <a:cs typeface="Calibri"/>
            </a:endParaRPr>
          </a:p>
        </p:txBody>
      </p:sp>
      <p:pic>
        <p:nvPicPr>
          <p:cNvPr id="4" name="Picture 5">
            <a:extLst>
              <a:ext uri="{FF2B5EF4-FFF2-40B4-BE49-F238E27FC236}">
                <a16:creationId xmlns:a16="http://schemas.microsoft.com/office/drawing/2014/main" id="{B8993357-69A9-4367-A05E-327198D1C5FC}"/>
              </a:ext>
            </a:extLst>
          </p:cNvPr>
          <p:cNvPicPr>
            <a:picLocks noChangeAspect="1"/>
          </p:cNvPicPr>
          <p:nvPr/>
        </p:nvPicPr>
        <p:blipFill>
          <a:blip r:embed="rId3"/>
          <a:stretch>
            <a:fillRect/>
          </a:stretch>
        </p:blipFill>
        <p:spPr>
          <a:xfrm>
            <a:off x="6091237" y="3424237"/>
            <a:ext cx="9525" cy="9525"/>
          </a:xfrm>
          <a:prstGeom prst="rect">
            <a:avLst/>
          </a:prstGeom>
        </p:spPr>
      </p:pic>
      <p:pic>
        <p:nvPicPr>
          <p:cNvPr id="6" name="Picture 6">
            <a:extLst>
              <a:ext uri="{FF2B5EF4-FFF2-40B4-BE49-F238E27FC236}">
                <a16:creationId xmlns:a16="http://schemas.microsoft.com/office/drawing/2014/main" id="{707AE74D-1DD6-43FA-8B98-17897B945658}"/>
              </a:ext>
            </a:extLst>
          </p:cNvPr>
          <p:cNvPicPr>
            <a:picLocks noChangeAspect="1"/>
          </p:cNvPicPr>
          <p:nvPr/>
        </p:nvPicPr>
        <p:blipFill>
          <a:blip r:embed="rId3"/>
          <a:stretch>
            <a:fillRect/>
          </a:stretch>
        </p:blipFill>
        <p:spPr>
          <a:xfrm>
            <a:off x="6091237" y="3424238"/>
            <a:ext cx="9525" cy="9525"/>
          </a:xfrm>
          <a:prstGeom prst="rect">
            <a:avLst/>
          </a:prstGeom>
        </p:spPr>
      </p:pic>
      <p:pic>
        <p:nvPicPr>
          <p:cNvPr id="8" name="Picture 9" descr="Qr code&#10;&#10;Description automatically generated">
            <a:extLst>
              <a:ext uri="{FF2B5EF4-FFF2-40B4-BE49-F238E27FC236}">
                <a16:creationId xmlns:a16="http://schemas.microsoft.com/office/drawing/2014/main" id="{09107268-F99D-4B77-BF2D-B9CF909ADF69}"/>
              </a:ext>
            </a:extLst>
          </p:cNvPr>
          <p:cNvPicPr>
            <a:picLocks noChangeAspect="1"/>
          </p:cNvPicPr>
          <p:nvPr/>
        </p:nvPicPr>
        <p:blipFill>
          <a:blip r:embed="rId4"/>
          <a:stretch>
            <a:fillRect/>
          </a:stretch>
        </p:blipFill>
        <p:spPr>
          <a:xfrm>
            <a:off x="4861170" y="4499090"/>
            <a:ext cx="6650891" cy="2099667"/>
          </a:xfrm>
          <a:prstGeom prst="rect">
            <a:avLst/>
          </a:prstGeom>
        </p:spPr>
      </p:pic>
    </p:spTree>
    <p:extLst>
      <p:ext uri="{BB962C8B-B14F-4D97-AF65-F5344CB8AC3E}">
        <p14:creationId xmlns:p14="http://schemas.microsoft.com/office/powerpoint/2010/main" val="20748362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B89013E-F318-4828-A3E8-6B64AEA9A3F9}"/>
              </a:ext>
            </a:extLst>
          </p:cNvPr>
          <p:cNvSpPr>
            <a:spLocks noGrp="1"/>
          </p:cNvSpPr>
          <p:nvPr>
            <p:ph type="title"/>
          </p:nvPr>
        </p:nvSpPr>
        <p:spPr>
          <a:xfrm>
            <a:off x="827088" y="1641752"/>
            <a:ext cx="2655887" cy="3213277"/>
          </a:xfrm>
        </p:spPr>
        <p:txBody>
          <a:bodyPr anchor="t">
            <a:normAutofit/>
          </a:bodyPr>
          <a:lstStyle/>
          <a:p>
            <a:r>
              <a:rPr lang="en-US" sz="6000">
                <a:solidFill>
                  <a:schemeClr val="bg1"/>
                </a:solidFill>
                <a:cs typeface="Calibri Light"/>
              </a:rPr>
              <a:t>Steps</a:t>
            </a:r>
          </a:p>
        </p:txBody>
      </p:sp>
      <p:sp>
        <p:nvSpPr>
          <p:cNvPr id="3" name="Content Placeholder 2">
            <a:extLst>
              <a:ext uri="{FF2B5EF4-FFF2-40B4-BE49-F238E27FC236}">
                <a16:creationId xmlns:a16="http://schemas.microsoft.com/office/drawing/2014/main" id="{80991F26-AF82-4431-A723-55F0E27975E8}"/>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2400">
                <a:solidFill>
                  <a:schemeClr val="bg1">
                    <a:alpha val="80000"/>
                  </a:schemeClr>
                </a:solidFill>
              </a:rPr>
              <a:t>Initialize population</a:t>
            </a:r>
            <a:endParaRPr lang="en-US">
              <a:solidFill>
                <a:schemeClr val="bg1">
                  <a:alpha val="80000"/>
                </a:schemeClr>
              </a:solidFill>
              <a:cs typeface="Calibri" panose="020F0502020204030204"/>
            </a:endParaRPr>
          </a:p>
          <a:p>
            <a:r>
              <a:rPr lang="en-US" sz="2400">
                <a:solidFill>
                  <a:schemeClr val="bg1">
                    <a:alpha val="80000"/>
                  </a:schemeClr>
                </a:solidFill>
              </a:rPr>
              <a:t>While condition not met:</a:t>
            </a:r>
            <a:endParaRPr lang="en-US" sz="2400">
              <a:solidFill>
                <a:schemeClr val="bg1">
                  <a:alpha val="80000"/>
                </a:schemeClr>
              </a:solidFill>
              <a:cs typeface="Calibri"/>
            </a:endParaRPr>
          </a:p>
          <a:p>
            <a:pPr marL="0" indent="0">
              <a:buNone/>
            </a:pPr>
            <a:r>
              <a:rPr lang="en-US" sz="4400">
                <a:solidFill>
                  <a:schemeClr val="bg1">
                    <a:alpha val="80000"/>
                  </a:schemeClr>
                </a:solidFill>
              </a:rPr>
              <a:t>-&gt; 1. Perform Selection</a:t>
            </a:r>
            <a:endParaRPr lang="en-US" sz="4400">
              <a:solidFill>
                <a:schemeClr val="bg1">
                  <a:alpha val="80000"/>
                </a:schemeClr>
              </a:solidFill>
              <a:cs typeface="Calibri"/>
            </a:endParaRPr>
          </a:p>
          <a:p>
            <a:pPr marL="0" indent="0">
              <a:buNone/>
            </a:pPr>
            <a:r>
              <a:rPr lang="en-US" sz="2400">
                <a:solidFill>
                  <a:schemeClr val="bg1">
                    <a:alpha val="80000"/>
                  </a:schemeClr>
                </a:solidFill>
              </a:rPr>
              <a:t>2. Perform Mutation</a:t>
            </a:r>
            <a:endParaRPr lang="en-US" sz="2400">
              <a:solidFill>
                <a:srgbClr val="FFFFFF">
                  <a:alpha val="80000"/>
                </a:srgbClr>
              </a:solidFill>
              <a:cs typeface="Calibri"/>
            </a:endParaRPr>
          </a:p>
          <a:p>
            <a:pPr marL="0" indent="0">
              <a:buNone/>
            </a:pPr>
            <a:r>
              <a:rPr lang="en-US" sz="2400">
                <a:solidFill>
                  <a:schemeClr val="bg1">
                    <a:alpha val="80000"/>
                  </a:schemeClr>
                </a:solidFill>
                <a:ea typeface="+mn-lt"/>
                <a:cs typeface="+mn-lt"/>
              </a:rPr>
              <a:t>3. Perform Crossover</a:t>
            </a:r>
            <a:endParaRPr lang="en-US" sz="2400">
              <a:solidFill>
                <a:srgbClr val="FFFFFF">
                  <a:alpha val="80000"/>
                </a:srgbClr>
              </a:solidFill>
              <a:cs typeface="Calibri" panose="020F0502020204030204"/>
            </a:endParaRPr>
          </a:p>
        </p:txBody>
      </p:sp>
    </p:spTree>
    <p:extLst>
      <p:ext uri="{BB962C8B-B14F-4D97-AF65-F5344CB8AC3E}">
        <p14:creationId xmlns:p14="http://schemas.microsoft.com/office/powerpoint/2010/main" val="249441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BAE57-EF13-4D47-87F2-72F2A9D74DB5}"/>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cs typeface="Calibri Light"/>
              </a:rPr>
              <a:t>Selection</a:t>
            </a:r>
            <a:endParaRPr lang="en-US" sz="4000">
              <a:solidFill>
                <a:schemeClr val="bg1"/>
              </a:solidFill>
            </a:endParaRPr>
          </a:p>
        </p:txBody>
      </p:sp>
      <p:pic>
        <p:nvPicPr>
          <p:cNvPr id="5" name="Picture 4" descr="One in a crowd">
            <a:extLst>
              <a:ext uri="{FF2B5EF4-FFF2-40B4-BE49-F238E27FC236}">
                <a16:creationId xmlns:a16="http://schemas.microsoft.com/office/drawing/2014/main" id="{8C7D79E5-ED08-4101-B897-C911E8583610}"/>
              </a:ext>
            </a:extLst>
          </p:cNvPr>
          <p:cNvPicPr>
            <a:picLocks noChangeAspect="1"/>
          </p:cNvPicPr>
          <p:nvPr/>
        </p:nvPicPr>
        <p:blipFill rotWithShape="1">
          <a:blip r:embed="rId2"/>
          <a:srcRect l="28777" r="21503" b="4"/>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1" name="Group 10">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E70CF12-7B4D-4707-BDD4-E07B0DCBA851}"/>
              </a:ext>
            </a:extLst>
          </p:cNvPr>
          <p:cNvSpPr>
            <a:spLocks noGrp="1"/>
          </p:cNvSpPr>
          <p:nvPr>
            <p:ph idx="1"/>
          </p:nvPr>
        </p:nvSpPr>
        <p:spPr>
          <a:xfrm>
            <a:off x="5232401" y="3146400"/>
            <a:ext cx="6140449" cy="2682000"/>
          </a:xfrm>
        </p:spPr>
        <p:txBody>
          <a:bodyPr vert="horz" lIns="91440" tIns="45720" rIns="91440" bIns="45720" rtlCol="0">
            <a:normAutofit/>
          </a:bodyPr>
          <a:lstStyle/>
          <a:p>
            <a:r>
              <a:rPr lang="en-US" sz="2400">
                <a:solidFill>
                  <a:schemeClr val="bg1">
                    <a:alpha val="80000"/>
                  </a:schemeClr>
                </a:solidFill>
                <a:ea typeface="+mn-lt"/>
                <a:cs typeface="+mn-lt"/>
              </a:rPr>
              <a:t>Selection operator is responsible for picking the best individuals to proceed into the next generation</a:t>
            </a:r>
          </a:p>
          <a:p>
            <a:r>
              <a:rPr lang="en-US" sz="2400">
                <a:solidFill>
                  <a:schemeClr val="bg1">
                    <a:alpha val="80000"/>
                  </a:schemeClr>
                </a:solidFill>
                <a:ea typeface="+mn-lt"/>
                <a:cs typeface="+mn-lt"/>
              </a:rPr>
              <a:t> In order to resemble natural selection more closely, we still allow for a small chance for sub-optimal individuals to live on and mate.</a:t>
            </a:r>
            <a:endParaRPr lang="en-US" sz="2400">
              <a:solidFill>
                <a:schemeClr val="bg1">
                  <a:alpha val="80000"/>
                </a:schemeClr>
              </a:solidFill>
              <a:cs typeface="Calibri"/>
            </a:endParaRPr>
          </a:p>
        </p:txBody>
      </p:sp>
    </p:spTree>
    <p:extLst>
      <p:ext uri="{BB962C8B-B14F-4D97-AF65-F5344CB8AC3E}">
        <p14:creationId xmlns:p14="http://schemas.microsoft.com/office/powerpoint/2010/main" val="2758229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B89013E-F318-4828-A3E8-6B64AEA9A3F9}"/>
              </a:ext>
            </a:extLst>
          </p:cNvPr>
          <p:cNvSpPr>
            <a:spLocks noGrp="1"/>
          </p:cNvSpPr>
          <p:nvPr>
            <p:ph type="title"/>
          </p:nvPr>
        </p:nvSpPr>
        <p:spPr>
          <a:xfrm>
            <a:off x="827088" y="1641752"/>
            <a:ext cx="2655887" cy="3213277"/>
          </a:xfrm>
        </p:spPr>
        <p:txBody>
          <a:bodyPr anchor="t">
            <a:normAutofit/>
          </a:bodyPr>
          <a:lstStyle/>
          <a:p>
            <a:r>
              <a:rPr lang="en-US" sz="6000">
                <a:solidFill>
                  <a:schemeClr val="bg1"/>
                </a:solidFill>
                <a:cs typeface="Calibri Light"/>
              </a:rPr>
              <a:t>Steps</a:t>
            </a:r>
          </a:p>
        </p:txBody>
      </p:sp>
      <p:sp>
        <p:nvSpPr>
          <p:cNvPr id="3" name="Content Placeholder 2">
            <a:extLst>
              <a:ext uri="{FF2B5EF4-FFF2-40B4-BE49-F238E27FC236}">
                <a16:creationId xmlns:a16="http://schemas.microsoft.com/office/drawing/2014/main" id="{80991F26-AF82-4431-A723-55F0E27975E8}"/>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2400">
                <a:solidFill>
                  <a:schemeClr val="bg1">
                    <a:alpha val="80000"/>
                  </a:schemeClr>
                </a:solidFill>
              </a:rPr>
              <a:t>Initialize population</a:t>
            </a:r>
            <a:endParaRPr lang="en-US">
              <a:solidFill>
                <a:schemeClr val="bg1">
                  <a:alpha val="80000"/>
                </a:schemeClr>
              </a:solidFill>
              <a:cs typeface="Calibri" panose="020F0502020204030204"/>
            </a:endParaRPr>
          </a:p>
          <a:p>
            <a:r>
              <a:rPr lang="en-US" sz="2400">
                <a:solidFill>
                  <a:schemeClr val="bg1">
                    <a:alpha val="80000"/>
                  </a:schemeClr>
                </a:solidFill>
              </a:rPr>
              <a:t>While condition not met:</a:t>
            </a:r>
            <a:endParaRPr lang="en-US" sz="2400">
              <a:solidFill>
                <a:schemeClr val="bg1">
                  <a:alpha val="80000"/>
                </a:schemeClr>
              </a:solidFill>
              <a:cs typeface="Calibri"/>
            </a:endParaRPr>
          </a:p>
          <a:p>
            <a:pPr marL="0" indent="0">
              <a:buNone/>
            </a:pPr>
            <a:r>
              <a:rPr lang="en-US" sz="2400">
                <a:solidFill>
                  <a:schemeClr val="bg1">
                    <a:alpha val="80000"/>
                  </a:schemeClr>
                </a:solidFill>
              </a:rPr>
              <a:t>1. Perform Selection</a:t>
            </a:r>
            <a:endParaRPr lang="en-US" sz="2400">
              <a:solidFill>
                <a:srgbClr val="FFFFFF">
                  <a:alpha val="80000"/>
                </a:srgbClr>
              </a:solidFill>
              <a:cs typeface="Calibri"/>
            </a:endParaRPr>
          </a:p>
          <a:p>
            <a:pPr marL="0" indent="0">
              <a:buNone/>
            </a:pPr>
            <a:r>
              <a:rPr lang="en-US" sz="4400">
                <a:solidFill>
                  <a:schemeClr val="bg1">
                    <a:alpha val="80000"/>
                  </a:schemeClr>
                </a:solidFill>
              </a:rPr>
              <a:t>-&gt; 2. Perform Mutation</a:t>
            </a:r>
            <a:endParaRPr lang="en-US" sz="4400">
              <a:solidFill>
                <a:schemeClr val="bg1">
                  <a:alpha val="80000"/>
                </a:schemeClr>
              </a:solidFill>
              <a:cs typeface="Calibri"/>
            </a:endParaRPr>
          </a:p>
          <a:p>
            <a:pPr marL="0" indent="0">
              <a:buNone/>
            </a:pPr>
            <a:r>
              <a:rPr lang="en-US" sz="2400">
                <a:solidFill>
                  <a:schemeClr val="bg1">
                    <a:alpha val="80000"/>
                  </a:schemeClr>
                </a:solidFill>
                <a:ea typeface="+mn-lt"/>
                <a:cs typeface="+mn-lt"/>
              </a:rPr>
              <a:t>3. Perform Crossover</a:t>
            </a:r>
            <a:endParaRPr lang="en-US" sz="2400">
              <a:solidFill>
                <a:srgbClr val="FFFFFF">
                  <a:alpha val="80000"/>
                </a:srgbClr>
              </a:solidFill>
              <a:cs typeface="Calibri" panose="020F0502020204030204"/>
            </a:endParaRPr>
          </a:p>
        </p:txBody>
      </p:sp>
    </p:spTree>
    <p:extLst>
      <p:ext uri="{BB962C8B-B14F-4D97-AF65-F5344CB8AC3E}">
        <p14:creationId xmlns:p14="http://schemas.microsoft.com/office/powerpoint/2010/main" val="1799481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Qr code&#10;&#10;Description automatically generated">
            <a:extLst>
              <a:ext uri="{FF2B5EF4-FFF2-40B4-BE49-F238E27FC236}">
                <a16:creationId xmlns:a16="http://schemas.microsoft.com/office/drawing/2014/main" id="{DAA9DD7B-C1F4-4848-B29F-91A51B4A6780}"/>
              </a:ext>
            </a:extLst>
          </p:cNvPr>
          <p:cNvPicPr>
            <a:picLocks noChangeAspect="1"/>
          </p:cNvPicPr>
          <p:nvPr/>
        </p:nvPicPr>
        <p:blipFill>
          <a:blip r:embed="rId2"/>
          <a:stretch>
            <a:fillRect/>
          </a:stretch>
        </p:blipFill>
        <p:spPr>
          <a:xfrm>
            <a:off x="1619010" y="289180"/>
            <a:ext cx="4623822" cy="2284249"/>
          </a:xfrm>
          <a:prstGeom prst="rect">
            <a:avLst/>
          </a:prstGeom>
        </p:spPr>
      </p:pic>
      <p:grpSp>
        <p:nvGrpSpPr>
          <p:cNvPr id="42" name="Group 41">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43" name="Oval 42">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DB787-BCE4-48EB-A5E2-13A03866E6AF}"/>
              </a:ext>
            </a:extLst>
          </p:cNvPr>
          <p:cNvSpPr>
            <a:spLocks noGrp="1"/>
          </p:cNvSpPr>
          <p:nvPr>
            <p:ph type="title"/>
          </p:nvPr>
        </p:nvSpPr>
        <p:spPr>
          <a:xfrm>
            <a:off x="702591" y="3404608"/>
            <a:ext cx="3520789" cy="2666087"/>
          </a:xfrm>
        </p:spPr>
        <p:txBody>
          <a:bodyPr>
            <a:normAutofit/>
          </a:bodyPr>
          <a:lstStyle/>
          <a:p>
            <a:pPr algn="ctr"/>
            <a:r>
              <a:rPr lang="en-US">
                <a:solidFill>
                  <a:schemeClr val="bg1"/>
                </a:solidFill>
                <a:cs typeface="Calibri Light"/>
              </a:rPr>
              <a:t>Perform Mutation</a:t>
            </a:r>
            <a:endParaRPr lang="en-US">
              <a:solidFill>
                <a:schemeClr val="bg1"/>
              </a:solidFill>
            </a:endParaRPr>
          </a:p>
        </p:txBody>
      </p:sp>
      <p:grpSp>
        <p:nvGrpSpPr>
          <p:cNvPr id="48"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49" name="Freeform: Shape 48">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5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53" name="Freeform: Shape 52">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74E36D53-39EA-4670-9A37-058CF4716669}"/>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a:solidFill>
                  <a:schemeClr val="bg1"/>
                </a:solidFill>
                <a:ea typeface="+mn-lt"/>
                <a:cs typeface="+mn-lt"/>
              </a:rPr>
              <a:t>Mutation operator will introduce random variability into our population</a:t>
            </a:r>
          </a:p>
          <a:p>
            <a:r>
              <a:rPr lang="en-US">
                <a:solidFill>
                  <a:schemeClr val="bg1"/>
                </a:solidFill>
                <a:ea typeface="+mn-lt"/>
                <a:cs typeface="+mn-lt"/>
              </a:rPr>
              <a:t>It does this by randomly selecting cells and switching their state</a:t>
            </a:r>
          </a:p>
          <a:p>
            <a:r>
              <a:rPr lang="en-US">
                <a:solidFill>
                  <a:schemeClr val="bg1"/>
                </a:solidFill>
                <a:ea typeface="+mn-lt"/>
                <a:cs typeface="+mn-lt"/>
              </a:rPr>
              <a:t> Combined with selection operator, this will make our algorithm perform a hill-climbing optimization.</a:t>
            </a:r>
            <a:endParaRPr lang="en-US">
              <a:solidFill>
                <a:schemeClr val="bg1"/>
              </a:solidFill>
              <a:cs typeface="Calibri"/>
            </a:endParaRPr>
          </a:p>
        </p:txBody>
      </p:sp>
    </p:spTree>
    <p:extLst>
      <p:ext uri="{BB962C8B-B14F-4D97-AF65-F5344CB8AC3E}">
        <p14:creationId xmlns:p14="http://schemas.microsoft.com/office/powerpoint/2010/main" val="429310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EE471-459F-47E3-AAED-EEF65C8CCF13}"/>
              </a:ext>
            </a:extLst>
          </p:cNvPr>
          <p:cNvSpPr>
            <a:spLocks noGrp="1"/>
          </p:cNvSpPr>
          <p:nvPr>
            <p:ph type="title"/>
          </p:nvPr>
        </p:nvSpPr>
        <p:spPr>
          <a:xfrm>
            <a:off x="1102368" y="694268"/>
            <a:ext cx="3553510" cy="5477932"/>
          </a:xfrm>
        </p:spPr>
        <p:txBody>
          <a:bodyPr>
            <a:normAutofit/>
          </a:bodyPr>
          <a:lstStyle/>
          <a:p>
            <a:pPr algn="ctr"/>
            <a:r>
              <a:rPr lang="en-US">
                <a:solidFill>
                  <a:schemeClr val="bg1"/>
                </a:solidFill>
                <a:cs typeface="Calibri Light"/>
              </a:rPr>
              <a:t>History</a:t>
            </a:r>
            <a:endParaRPr lang="en-US">
              <a:solidFill>
                <a:schemeClr val="bg1"/>
              </a:solidFill>
            </a:endParaRPr>
          </a:p>
        </p:txBody>
      </p:sp>
      <p:grpSp>
        <p:nvGrpSpPr>
          <p:cNvPr id="1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3C6F168F-B1CB-41D7-BDEF-183400166781}"/>
              </a:ext>
            </a:extLst>
          </p:cNvPr>
          <p:cNvSpPr>
            <a:spLocks noGrp="1"/>
          </p:cNvSpPr>
          <p:nvPr>
            <p:ph idx="1"/>
          </p:nvPr>
        </p:nvSpPr>
        <p:spPr>
          <a:xfrm>
            <a:off x="6234868" y="1130846"/>
            <a:ext cx="5217173" cy="4351338"/>
          </a:xfrm>
        </p:spPr>
        <p:txBody>
          <a:bodyPr vert="horz" lIns="91440" tIns="45720" rIns="91440" bIns="45720" rtlCol="0">
            <a:normAutofit/>
          </a:bodyPr>
          <a:lstStyle/>
          <a:p>
            <a:r>
              <a:rPr lang="en-US">
                <a:solidFill>
                  <a:schemeClr val="bg1"/>
                </a:solidFill>
                <a:ea typeface="+mn-lt"/>
                <a:cs typeface="+mn-lt"/>
              </a:rPr>
              <a:t>the problem was first presented in the 1940s by renowned mathematician John von Neumann</a:t>
            </a:r>
          </a:p>
          <a:p>
            <a:r>
              <a:rPr lang="en-US">
                <a:solidFill>
                  <a:schemeClr val="bg1"/>
                </a:solidFill>
                <a:ea typeface="+mn-lt"/>
                <a:cs typeface="+mn-lt"/>
              </a:rPr>
              <a:t>developed by John Conway in 1970</a:t>
            </a:r>
            <a:endParaRPr lang="en-US">
              <a:solidFill>
                <a:schemeClr val="bg1"/>
              </a:solidFill>
            </a:endParaRPr>
          </a:p>
          <a:p>
            <a:r>
              <a:rPr lang="en-US">
                <a:solidFill>
                  <a:schemeClr val="bg1"/>
                </a:solidFill>
                <a:ea typeface="+mn-lt"/>
                <a:cs typeface="+mn-lt"/>
              </a:rPr>
              <a:t>best-known example of a cellular automaton</a:t>
            </a:r>
          </a:p>
          <a:p>
            <a:r>
              <a:rPr lang="en-US">
                <a:solidFill>
                  <a:schemeClr val="bg1"/>
                </a:solidFill>
                <a:ea typeface="+mn-lt"/>
                <a:cs typeface="+mn-lt"/>
              </a:rPr>
              <a:t>zero player game</a:t>
            </a:r>
            <a:endParaRPr lang="en-US">
              <a:solidFill>
                <a:schemeClr val="bg1"/>
              </a:solidFill>
              <a:cs typeface="Calibri"/>
            </a:endParaRPr>
          </a:p>
        </p:txBody>
      </p:sp>
    </p:spTree>
    <p:extLst>
      <p:ext uri="{BB962C8B-B14F-4D97-AF65-F5344CB8AC3E}">
        <p14:creationId xmlns:p14="http://schemas.microsoft.com/office/powerpoint/2010/main" val="390274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B89013E-F318-4828-A3E8-6B64AEA9A3F9}"/>
              </a:ext>
            </a:extLst>
          </p:cNvPr>
          <p:cNvSpPr>
            <a:spLocks noGrp="1"/>
          </p:cNvSpPr>
          <p:nvPr>
            <p:ph type="title"/>
          </p:nvPr>
        </p:nvSpPr>
        <p:spPr>
          <a:xfrm>
            <a:off x="827088" y="1641752"/>
            <a:ext cx="2655887" cy="3213277"/>
          </a:xfrm>
        </p:spPr>
        <p:txBody>
          <a:bodyPr anchor="t">
            <a:normAutofit/>
          </a:bodyPr>
          <a:lstStyle/>
          <a:p>
            <a:r>
              <a:rPr lang="en-US" sz="6000">
                <a:solidFill>
                  <a:schemeClr val="bg1"/>
                </a:solidFill>
                <a:cs typeface="Calibri Light"/>
              </a:rPr>
              <a:t>Steps</a:t>
            </a:r>
          </a:p>
        </p:txBody>
      </p:sp>
      <p:sp>
        <p:nvSpPr>
          <p:cNvPr id="3" name="Content Placeholder 2">
            <a:extLst>
              <a:ext uri="{FF2B5EF4-FFF2-40B4-BE49-F238E27FC236}">
                <a16:creationId xmlns:a16="http://schemas.microsoft.com/office/drawing/2014/main" id="{80991F26-AF82-4431-A723-55F0E27975E8}"/>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2400">
                <a:solidFill>
                  <a:schemeClr val="bg1">
                    <a:alpha val="80000"/>
                  </a:schemeClr>
                </a:solidFill>
              </a:rPr>
              <a:t>Initialize population</a:t>
            </a:r>
            <a:endParaRPr lang="en-US">
              <a:solidFill>
                <a:schemeClr val="bg1">
                  <a:alpha val="80000"/>
                </a:schemeClr>
              </a:solidFill>
              <a:cs typeface="Calibri" panose="020F0502020204030204"/>
            </a:endParaRPr>
          </a:p>
          <a:p>
            <a:r>
              <a:rPr lang="en-US" sz="2400">
                <a:solidFill>
                  <a:schemeClr val="bg1">
                    <a:alpha val="80000"/>
                  </a:schemeClr>
                </a:solidFill>
              </a:rPr>
              <a:t>While condition not met:</a:t>
            </a:r>
            <a:endParaRPr lang="en-US" sz="2400">
              <a:solidFill>
                <a:schemeClr val="bg1">
                  <a:alpha val="80000"/>
                </a:schemeClr>
              </a:solidFill>
              <a:cs typeface="Calibri"/>
            </a:endParaRPr>
          </a:p>
          <a:p>
            <a:pPr marL="0" indent="0">
              <a:buNone/>
            </a:pPr>
            <a:r>
              <a:rPr lang="en-US" sz="2400">
                <a:solidFill>
                  <a:schemeClr val="bg1">
                    <a:alpha val="80000"/>
                  </a:schemeClr>
                </a:solidFill>
              </a:rPr>
              <a:t>1. Perform Selection</a:t>
            </a:r>
            <a:endParaRPr lang="en-US" sz="2400">
              <a:solidFill>
                <a:srgbClr val="FFFFFF">
                  <a:alpha val="80000"/>
                </a:srgbClr>
              </a:solidFill>
              <a:cs typeface="Calibri"/>
            </a:endParaRPr>
          </a:p>
          <a:p>
            <a:pPr marL="0" indent="0">
              <a:buNone/>
            </a:pPr>
            <a:r>
              <a:rPr lang="en-US" sz="2400">
                <a:solidFill>
                  <a:schemeClr val="bg1">
                    <a:alpha val="80000"/>
                  </a:schemeClr>
                </a:solidFill>
              </a:rPr>
              <a:t>2. Perform Mutation</a:t>
            </a:r>
            <a:endParaRPr lang="en-US" sz="2400">
              <a:solidFill>
                <a:schemeClr val="bg1">
                  <a:alpha val="80000"/>
                </a:schemeClr>
              </a:solidFill>
              <a:cs typeface="Calibri"/>
            </a:endParaRPr>
          </a:p>
          <a:p>
            <a:pPr marL="0" indent="0">
              <a:buNone/>
            </a:pPr>
            <a:r>
              <a:rPr lang="en-US" sz="4400">
                <a:solidFill>
                  <a:schemeClr val="bg1">
                    <a:alpha val="80000"/>
                  </a:schemeClr>
                </a:solidFill>
                <a:ea typeface="+mn-lt"/>
                <a:cs typeface="+mn-lt"/>
              </a:rPr>
              <a:t>-&gt; 3. Perform Crossover</a:t>
            </a:r>
            <a:endParaRPr lang="en-US" sz="4400">
              <a:solidFill>
                <a:schemeClr val="bg1">
                  <a:alpha val="80000"/>
                </a:schemeClr>
              </a:solidFill>
              <a:cs typeface="Calibri" panose="020F0502020204030204"/>
            </a:endParaRPr>
          </a:p>
        </p:txBody>
      </p:sp>
    </p:spTree>
    <p:extLst>
      <p:ext uri="{BB962C8B-B14F-4D97-AF65-F5344CB8AC3E}">
        <p14:creationId xmlns:p14="http://schemas.microsoft.com/office/powerpoint/2010/main" val="173938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65B97CB-60D8-435B-9A1D-4332C4162EF1}"/>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cs typeface="Calibri Light"/>
              </a:rPr>
              <a:t>Perform crossover</a:t>
            </a:r>
            <a:endParaRPr lang="en-US" sz="8000">
              <a:solidFill>
                <a:schemeClr val="bg1"/>
              </a:solidFill>
            </a:endParaRP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CA2B15-52B8-4561-9A26-2DA0F831D05B}"/>
              </a:ext>
            </a:extLst>
          </p:cNvPr>
          <p:cNvSpPr>
            <a:spLocks noGrp="1"/>
          </p:cNvSpPr>
          <p:nvPr>
            <p:ph idx="1"/>
          </p:nvPr>
        </p:nvSpPr>
        <p:spPr>
          <a:xfrm>
            <a:off x="5921993" y="-106542"/>
            <a:ext cx="4778371" cy="3538898"/>
          </a:xfrm>
        </p:spPr>
        <p:txBody>
          <a:bodyPr vert="horz" lIns="91440" tIns="45720" rIns="91440" bIns="45720" rtlCol="0" anchor="ctr">
            <a:normAutofit/>
          </a:bodyPr>
          <a:lstStyle/>
          <a:p>
            <a:r>
              <a:rPr lang="en-US" sz="2000">
                <a:solidFill>
                  <a:schemeClr val="bg1"/>
                </a:solidFill>
                <a:ea typeface="+mn-lt"/>
                <a:cs typeface="+mn-lt"/>
              </a:rPr>
              <a:t>Crossover operator will recombine two genes, simulating mating of two individuals</a:t>
            </a:r>
          </a:p>
          <a:p>
            <a:r>
              <a:rPr lang="en-US" sz="2000">
                <a:solidFill>
                  <a:schemeClr val="bg1"/>
                </a:solidFill>
                <a:ea typeface="+mn-lt"/>
                <a:cs typeface="+mn-lt"/>
              </a:rPr>
              <a:t> The result is two children, each with half of the genes (cell states) from father and other half from mother</a:t>
            </a:r>
            <a:endParaRPr lang="en-US" sz="2000">
              <a:solidFill>
                <a:schemeClr val="bg1"/>
              </a:solidFill>
              <a:cs typeface="Calibri"/>
            </a:endParaRPr>
          </a:p>
        </p:txBody>
      </p:sp>
      <p:pic>
        <p:nvPicPr>
          <p:cNvPr id="4" name="Picture 4" descr="Qr code&#10;&#10;Description automatically generated">
            <a:extLst>
              <a:ext uri="{FF2B5EF4-FFF2-40B4-BE49-F238E27FC236}">
                <a16:creationId xmlns:a16="http://schemas.microsoft.com/office/drawing/2014/main" id="{2128F8F2-81F6-43B7-9BEF-43A547A97603}"/>
              </a:ext>
            </a:extLst>
          </p:cNvPr>
          <p:cNvPicPr>
            <a:picLocks noChangeAspect="1"/>
          </p:cNvPicPr>
          <p:nvPr/>
        </p:nvPicPr>
        <p:blipFill>
          <a:blip r:embed="rId2"/>
          <a:stretch>
            <a:fillRect/>
          </a:stretch>
        </p:blipFill>
        <p:spPr>
          <a:xfrm>
            <a:off x="7147170" y="2539904"/>
            <a:ext cx="4325814" cy="4318194"/>
          </a:xfrm>
          <a:prstGeom prst="rect">
            <a:avLst/>
          </a:prstGeom>
        </p:spPr>
      </p:pic>
    </p:spTree>
    <p:extLst>
      <p:ext uri="{BB962C8B-B14F-4D97-AF65-F5344CB8AC3E}">
        <p14:creationId xmlns:p14="http://schemas.microsoft.com/office/powerpoint/2010/main" val="303017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EF9B4-AC55-42DE-B884-8CB85621C014}"/>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Solving</a:t>
            </a:r>
            <a:endParaRPr lang="en-US">
              <a:solidFill>
                <a:schemeClr val="bg1"/>
              </a:solidFill>
            </a:endParaRPr>
          </a:p>
        </p:txBody>
      </p:sp>
      <p:grpSp>
        <p:nvGrpSpPr>
          <p:cNvPr id="26" name="Group 2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7" name="Freeform: Shape 2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7">
            <a:extLst>
              <a:ext uri="{FF2B5EF4-FFF2-40B4-BE49-F238E27FC236}">
                <a16:creationId xmlns:a16="http://schemas.microsoft.com/office/drawing/2014/main" id="{E6F184A3-75F8-44BB-80DD-E55C7923F3D7}"/>
              </a:ext>
            </a:extLst>
          </p:cNvPr>
          <p:cNvSpPr>
            <a:spLocks noGrp="1"/>
          </p:cNvSpPr>
          <p:nvPr>
            <p:ph idx="1"/>
          </p:nvPr>
        </p:nvSpPr>
        <p:spPr>
          <a:xfrm>
            <a:off x="5961329" y="280922"/>
            <a:ext cx="5217173" cy="4351338"/>
          </a:xfrm>
        </p:spPr>
        <p:txBody>
          <a:bodyPr vert="horz" lIns="91440" tIns="45720" rIns="91440" bIns="45720" rtlCol="0" anchor="t">
            <a:normAutofit/>
          </a:bodyPr>
          <a:lstStyle/>
          <a:p>
            <a:r>
              <a:rPr lang="en-US">
                <a:solidFill>
                  <a:schemeClr val="bg1"/>
                </a:solidFill>
                <a:cs typeface="Calibri"/>
              </a:rPr>
              <a:t>The final solution will be chosen as the individual that has the minimum Mean Absolute Error</a:t>
            </a:r>
          </a:p>
          <a:p>
            <a:r>
              <a:rPr lang="en-US">
                <a:solidFill>
                  <a:schemeClr val="bg1"/>
                </a:solidFill>
                <a:cs typeface="Calibri"/>
              </a:rPr>
              <a:t>The solution is not unique as there are more templates that can result in the same state</a:t>
            </a:r>
            <a:endParaRPr lang="en-US" dirty="0">
              <a:solidFill>
                <a:schemeClr val="bg1"/>
              </a:solidFill>
              <a:cs typeface="Calibri"/>
            </a:endParaRPr>
          </a:p>
        </p:txBody>
      </p:sp>
      <p:grpSp>
        <p:nvGrpSpPr>
          <p:cNvPr id="3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5" descr="Chart, scatter chart&#10;&#10;Description automatically generated">
            <a:extLst>
              <a:ext uri="{FF2B5EF4-FFF2-40B4-BE49-F238E27FC236}">
                <a16:creationId xmlns:a16="http://schemas.microsoft.com/office/drawing/2014/main" id="{F5B91445-CC79-4EB3-B124-6B417EF69093}"/>
              </a:ext>
            </a:extLst>
          </p:cNvPr>
          <p:cNvPicPr>
            <a:picLocks noChangeAspect="1"/>
          </p:cNvPicPr>
          <p:nvPr/>
        </p:nvPicPr>
        <p:blipFill>
          <a:blip r:embed="rId2"/>
          <a:stretch>
            <a:fillRect/>
          </a:stretch>
        </p:blipFill>
        <p:spPr>
          <a:xfrm>
            <a:off x="6473093" y="2776435"/>
            <a:ext cx="3583353" cy="3600899"/>
          </a:xfrm>
          <a:prstGeom prst="rect">
            <a:avLst/>
          </a:prstGeom>
        </p:spPr>
      </p:pic>
    </p:spTree>
    <p:extLst>
      <p:ext uri="{BB962C8B-B14F-4D97-AF65-F5344CB8AC3E}">
        <p14:creationId xmlns:p14="http://schemas.microsoft.com/office/powerpoint/2010/main" val="491330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96CA739-C04B-4C22-89AA-820CA9FC99A6}"/>
              </a:ext>
            </a:extLst>
          </p:cNvPr>
          <p:cNvSpPr>
            <a:spLocks noGrp="1"/>
          </p:cNvSpPr>
          <p:nvPr>
            <p:ph type="title"/>
          </p:nvPr>
        </p:nvSpPr>
        <p:spPr>
          <a:xfrm>
            <a:off x="1014141" y="1450655"/>
            <a:ext cx="3932030" cy="3956690"/>
          </a:xfrm>
        </p:spPr>
        <p:txBody>
          <a:bodyPr anchor="ctr">
            <a:normAutofit/>
          </a:bodyPr>
          <a:lstStyle/>
          <a:p>
            <a:r>
              <a:rPr lang="en-US" sz="5600">
                <a:solidFill>
                  <a:schemeClr val="bg1"/>
                </a:solidFill>
                <a:cs typeface="Calibri Light"/>
              </a:rPr>
              <a:t>Conclusions</a:t>
            </a:r>
            <a:endParaRPr lang="en-US" sz="56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FCA3F-7EC9-4946-A7D0-E24B54696B76}"/>
              </a:ext>
            </a:extLst>
          </p:cNvPr>
          <p:cNvSpPr>
            <a:spLocks noGrp="1"/>
          </p:cNvSpPr>
          <p:nvPr>
            <p:ph idx="1"/>
          </p:nvPr>
        </p:nvSpPr>
        <p:spPr>
          <a:xfrm>
            <a:off x="6096000" y="1108061"/>
            <a:ext cx="5008901" cy="4571972"/>
          </a:xfrm>
        </p:spPr>
        <p:txBody>
          <a:bodyPr vert="horz" lIns="91440" tIns="45720" rIns="91440" bIns="45720" rtlCol="0" anchor="ctr">
            <a:normAutofit/>
          </a:bodyPr>
          <a:lstStyle/>
          <a:p>
            <a:r>
              <a:rPr lang="en-US" sz="2000">
                <a:solidFill>
                  <a:schemeClr val="bg1"/>
                </a:solidFill>
                <a:cs typeface="Calibri"/>
              </a:rPr>
              <a:t>After running the algorithm for a population of 200 candidates, the best candidate had a fitness score of 0.91</a:t>
            </a:r>
          </a:p>
          <a:p>
            <a:r>
              <a:rPr lang="en-US" sz="2000">
                <a:solidFill>
                  <a:schemeClr val="bg1"/>
                </a:solidFill>
                <a:cs typeface="Calibri"/>
              </a:rPr>
              <a:t>Genetic Algorithms are currently on the second position in the Kaggle contest, which shows us that further improvements of the algorithm is possible</a:t>
            </a:r>
          </a:p>
          <a:p>
            <a:r>
              <a:rPr lang="en-US" sz="2000">
                <a:solidFill>
                  <a:schemeClr val="bg1"/>
                </a:solidFill>
                <a:cs typeface="Calibri"/>
              </a:rPr>
              <a:t>Solving The Game of Life has many applications, some of which reflect also on the reverse of it</a:t>
            </a:r>
          </a:p>
        </p:txBody>
      </p:sp>
    </p:spTree>
    <p:extLst>
      <p:ext uri="{BB962C8B-B14F-4D97-AF65-F5344CB8AC3E}">
        <p14:creationId xmlns:p14="http://schemas.microsoft.com/office/powerpoint/2010/main" val="391993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descr="Glasses on top of a book">
            <a:extLst>
              <a:ext uri="{FF2B5EF4-FFF2-40B4-BE49-F238E27FC236}">
                <a16:creationId xmlns:a16="http://schemas.microsoft.com/office/drawing/2014/main" id="{3DAABDDD-92EC-48E7-A3F4-C9A680A2D7E6}"/>
              </a:ext>
            </a:extLst>
          </p:cNvPr>
          <p:cNvPicPr>
            <a:picLocks noChangeAspect="1"/>
          </p:cNvPicPr>
          <p:nvPr/>
        </p:nvPicPr>
        <p:blipFill rotWithShape="1">
          <a:blip r:embed="rId2"/>
          <a:srcRect l="592" r="21460" b="10"/>
          <a:stretch/>
        </p:blipFill>
        <p:spPr>
          <a:xfrm>
            <a:off x="4117521" y="10"/>
            <a:ext cx="8074479" cy="6857990"/>
          </a:xfrm>
          <a:prstGeom prst="rect">
            <a:avLst/>
          </a:prstGeom>
        </p:spPr>
      </p:pic>
      <p:sp>
        <p:nvSpPr>
          <p:cNvPr id="39" name="Freeform: Shape 3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t>References</a:t>
            </a:r>
          </a:p>
        </p:txBody>
      </p:sp>
      <p:sp>
        <p:nvSpPr>
          <p:cNvPr id="3" name="Content Placeholder 2"/>
          <p:cNvSpPr>
            <a:spLocks noGrp="1"/>
          </p:cNvSpPr>
          <p:nvPr>
            <p:ph idx="1"/>
          </p:nvPr>
        </p:nvSpPr>
        <p:spPr>
          <a:xfrm>
            <a:off x="804672" y="2022601"/>
            <a:ext cx="3941499" cy="4154361"/>
          </a:xfrm>
        </p:spPr>
        <p:txBody>
          <a:bodyPr vert="horz" lIns="91440" tIns="45720" rIns="91440" bIns="45720" rtlCol="0" anchor="t">
            <a:normAutofit/>
          </a:bodyPr>
          <a:lstStyle/>
          <a:p>
            <a:r>
              <a:rPr lang="en-US" sz="2000" dirty="0">
                <a:hlinkClick r:id="rId3"/>
              </a:rPr>
              <a:t>http://www.math.com/students/wonders/life/life.html</a:t>
            </a:r>
            <a:endParaRPr lang="en-US" sz="2000" dirty="0"/>
          </a:p>
          <a:p>
            <a:r>
              <a:rPr lang="en-US" sz="2000" dirty="0">
                <a:ea typeface="+mn-lt"/>
                <a:cs typeface="+mn-lt"/>
                <a:hlinkClick r:id="rId4"/>
              </a:rPr>
              <a:t>https://www.kaggle.com/c/conway-s-reverse-game-of-life/</a:t>
            </a:r>
            <a:endParaRPr lang="en-US" sz="2000" dirty="0">
              <a:ea typeface="+mn-lt"/>
              <a:cs typeface="+mn-lt"/>
            </a:endParaRPr>
          </a:p>
          <a:p>
            <a:r>
              <a:rPr lang="en-US" sz="2000" dirty="0">
                <a:ea typeface="+mn-lt"/>
                <a:cs typeface="+mn-lt"/>
                <a:hlinkClick r:id="rId5"/>
              </a:rPr>
              <a:t>https://nbickford.wordpress.com/2012/04/15/reversing-the-game-of-life-for-fun-and-profit/</a:t>
            </a:r>
            <a:endParaRPr lang="en-US" sz="2000">
              <a:ea typeface="+mn-lt"/>
              <a:cs typeface="+mn-lt"/>
            </a:endParaRPr>
          </a:p>
          <a:p>
            <a:r>
              <a:rPr lang="en-US" sz="2000" dirty="0">
                <a:ea typeface="+mn-lt"/>
                <a:cs typeface="+mn-lt"/>
                <a:hlinkClick r:id="rId6"/>
              </a:rPr>
              <a:t>http://web.mit.edu/sp.268/www/2010/lifeSlides.pdf</a:t>
            </a:r>
            <a:endParaRPr lang="en-US" sz="2000" dirty="0">
              <a:ea typeface="+mn-lt"/>
              <a:cs typeface="+mn-lt"/>
            </a:endParaRPr>
          </a:p>
          <a:p>
            <a:r>
              <a:rPr lang="en-US" sz="2000">
                <a:ea typeface="+mn-lt"/>
                <a:cs typeface="+mn-lt"/>
                <a:hlinkClick r:id="rId7"/>
              </a:rPr>
              <a:t>https://medium.com/@ptyshevs/rgol-ga-1cafc67db6c7</a:t>
            </a:r>
            <a:endParaRPr lang="en-US" sz="2000">
              <a:ea typeface="+mn-lt"/>
              <a:cs typeface="+mn-lt"/>
            </a:endParaRPr>
          </a:p>
          <a:p>
            <a:endParaRPr lang="en-US" sz="2000">
              <a:cs typeface="Calibri"/>
            </a:endParaRPr>
          </a:p>
        </p:txBody>
      </p:sp>
    </p:spTree>
    <p:extLst>
      <p:ext uri="{BB962C8B-B14F-4D97-AF65-F5344CB8AC3E}">
        <p14:creationId xmlns:p14="http://schemas.microsoft.com/office/powerpoint/2010/main" val="41451982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838200" y="669925"/>
            <a:ext cx="4508946" cy="1325563"/>
          </a:xfrm>
        </p:spPr>
        <p:txBody>
          <a:bodyPr anchor="b">
            <a:normAutofit/>
          </a:bodyPr>
          <a:lstStyle/>
          <a:p>
            <a:pPr algn="r"/>
            <a:r>
              <a:rPr lang="en-US">
                <a:solidFill>
                  <a:schemeClr val="bg1"/>
                </a:solidFill>
              </a:rPr>
              <a:t>Applications</a:t>
            </a:r>
            <a:endParaRPr lang="en-US">
              <a:solidFill>
                <a:schemeClr val="bg1"/>
              </a:solidFill>
              <a:cs typeface="Calibri Light"/>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a:normAutofit/>
          </a:bodyPr>
          <a:lstStyle/>
          <a:p>
            <a:pPr marL="0" indent="0">
              <a:buNone/>
            </a:pPr>
            <a:r>
              <a:rPr lang="en-US" sz="1700">
                <a:solidFill>
                  <a:schemeClr val="bg1"/>
                </a:solidFill>
              </a:rPr>
              <a:t>Studying the patterns of Life can result in discoveries in other areas of math and science.</a:t>
            </a:r>
          </a:p>
          <a:p>
            <a:pPr marL="457200" lvl="1" indent="0">
              <a:buNone/>
            </a:pPr>
            <a:r>
              <a:rPr lang="en-US" sz="1700">
                <a:solidFill>
                  <a:schemeClr val="bg1"/>
                </a:solidFill>
              </a:rPr>
              <a:t>The behavior of cells or animals can be better understood using simple rules. Behavior that seems intelligent, such as we see in ant colonies might just be simple rules that we don't understand yet</a:t>
            </a:r>
          </a:p>
          <a:p>
            <a:pPr marL="457200" lvl="1" indent="0">
              <a:buNone/>
            </a:pPr>
            <a:r>
              <a:rPr lang="en-US" sz="1700">
                <a:solidFill>
                  <a:schemeClr val="bg1"/>
                </a:solidFill>
              </a:rPr>
              <a:t>Traffic problems might be solved by analyzing them with the mathematical tools learned from these types of simulations</a:t>
            </a:r>
          </a:p>
          <a:p>
            <a:pPr marL="457200" lvl="1" indent="0">
              <a:buNone/>
            </a:pPr>
            <a:r>
              <a:rPr lang="en-US" sz="1700">
                <a:solidFill>
                  <a:schemeClr val="bg1"/>
                </a:solidFill>
              </a:rPr>
              <a:t>Computer viruses are also examples of cellular automata. Finding the cure for computer viruses could be hidden in the patterns of this simple game.</a:t>
            </a:r>
          </a:p>
          <a:p>
            <a:pPr marL="457200" lvl="1" indent="0">
              <a:buNone/>
            </a:pPr>
            <a:r>
              <a:rPr lang="en-US" sz="1700">
                <a:solidFill>
                  <a:schemeClr val="bg1"/>
                </a:solidFill>
              </a:rPr>
              <a:t>Human diseases might be cured if we could better understand why cells live and die.</a:t>
            </a:r>
          </a:p>
          <a:p>
            <a:pPr marL="457200" lvl="1" indent="0">
              <a:buNone/>
            </a:pPr>
            <a:r>
              <a:rPr lang="en-US" sz="1700">
                <a:solidFill>
                  <a:schemeClr val="bg1"/>
                </a:solidFill>
              </a:rPr>
              <a:t>Exploring the galaxies would be easier if machines could be invented that could build themselves. Imagine sending a probe to Mars that could build a copy of itself. Although this is theoretically possible, it hasn't been invented yet!</a:t>
            </a:r>
          </a:p>
          <a:p>
            <a:endParaRPr lang="en-US"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66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a:normAutofit/>
          </a:bodyPr>
          <a:lstStyle/>
          <a:p>
            <a:pPr marL="457200" lvl="1" indent="0">
              <a:buNone/>
            </a:pPr>
            <a:r>
              <a:rPr lang="en-US" sz="2000">
                <a:solidFill>
                  <a:schemeClr val="bg1"/>
                </a:solidFill>
              </a:rPr>
              <a:t>It is not immediately obvious whether a given initial Life pattern can grow indefinitely, or whether any pattern at all can.</a:t>
            </a:r>
          </a:p>
          <a:p>
            <a:pPr marL="457200" lvl="1" indent="0">
              <a:buNone/>
            </a:pPr>
            <a:r>
              <a:rPr lang="en-US" sz="2000">
                <a:solidFill>
                  <a:schemeClr val="bg1"/>
                </a:solidFill>
              </a:rPr>
              <a:t>Conway offered a $50.00 prize to whoever could settle this question. In 1970 an MIT group headed by R.W. Gosper won the prize by finding the glider gun that emits a new glider every 30 generations. Since the gliders are not destroyed, and the gun produces a new glider every 30 generations indefinitely, the pattern grows forever, and thus proves that there can exist initial Life patterns that grow infinitely.</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40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838200" y="669925"/>
            <a:ext cx="4508946" cy="1325563"/>
          </a:xfrm>
        </p:spPr>
        <p:txBody>
          <a:bodyPr anchor="b">
            <a:normAutofit/>
          </a:bodyPr>
          <a:lstStyle/>
          <a:p>
            <a:pPr algn="r"/>
            <a:r>
              <a:rPr lang="en-US">
                <a:solidFill>
                  <a:schemeClr val="bg1"/>
                </a:solidFill>
              </a:rPr>
              <a:t>Rules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vert="horz" lIns="91440" tIns="45720" rIns="91440" bIns="45720" rtlCol="0" anchor="t">
            <a:normAutofit/>
          </a:bodyPr>
          <a:lstStyle/>
          <a:p>
            <a:r>
              <a:rPr lang="en-US" sz="2000">
                <a:solidFill>
                  <a:schemeClr val="bg1"/>
                </a:solidFill>
              </a:rPr>
              <a:t>describe the evolution of the grid:</a:t>
            </a:r>
          </a:p>
          <a:p>
            <a:r>
              <a:rPr lang="en-US" sz="2000">
                <a:solidFill>
                  <a:schemeClr val="bg1"/>
                </a:solidFill>
              </a:rPr>
              <a:t>Birth: a cell that is dead at time t will be alive at time t+ 1 if exactly 3 of its eight neighbors were alive at time t</a:t>
            </a:r>
            <a:endParaRPr lang="en-US" sz="2000">
              <a:solidFill>
                <a:schemeClr val="bg1"/>
              </a:solidFill>
              <a:cs typeface="Calibri"/>
            </a:endParaRPr>
          </a:p>
          <a:p>
            <a:r>
              <a:rPr lang="en-US" sz="2000">
                <a:solidFill>
                  <a:schemeClr val="bg1"/>
                </a:solidFill>
              </a:rPr>
              <a:t>Death: a cell can die by:</a:t>
            </a:r>
            <a:endParaRPr lang="en-US" sz="2000">
              <a:solidFill>
                <a:schemeClr val="bg1"/>
              </a:solidFill>
              <a:cs typeface="Calibri"/>
            </a:endParaRPr>
          </a:p>
          <a:p>
            <a:pPr lvl="1"/>
            <a:r>
              <a:rPr lang="en-US" sz="2000">
                <a:solidFill>
                  <a:schemeClr val="bg1"/>
                </a:solidFill>
              </a:rPr>
              <a:t>Overcrowding: if a cell is alive at time t+ 1 and 4 or more of its neighbors are also alive at time t, the cell will be dead at time t+ 1</a:t>
            </a:r>
            <a:endParaRPr lang="en-US" sz="2000">
              <a:solidFill>
                <a:schemeClr val="bg1"/>
              </a:solidFill>
              <a:cs typeface="Calibri"/>
            </a:endParaRPr>
          </a:p>
          <a:p>
            <a:pPr lvl="1"/>
            <a:r>
              <a:rPr lang="en-US" sz="2000">
                <a:solidFill>
                  <a:schemeClr val="bg1"/>
                </a:solidFill>
              </a:rPr>
              <a:t>Exposure: If a live cell at time t has only 1 live neighbor or no live neighbors, it will be dead at time t+ 1</a:t>
            </a:r>
            <a:endParaRPr lang="en-US" sz="2000">
              <a:solidFill>
                <a:schemeClr val="bg1"/>
              </a:solidFill>
              <a:cs typeface="Calibri"/>
            </a:endParaRPr>
          </a:p>
          <a:p>
            <a:r>
              <a:rPr lang="en-US" sz="2000">
                <a:solidFill>
                  <a:schemeClr val="bg1"/>
                </a:solidFill>
              </a:rPr>
              <a:t>Survival: a cell survives from time t to time t+ 1 if and only if 2 or 3 of its neighbors are alive at time t.</a:t>
            </a:r>
            <a:endParaRPr lang="en-US" sz="2000">
              <a:solidFill>
                <a:schemeClr val="bg1"/>
              </a:solidFill>
              <a:cs typeface="Calibri"/>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10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“life-forms”</a:t>
            </a:r>
            <a:br>
              <a:rPr lang="en-US"/>
            </a:br>
            <a:r>
              <a:rPr lang="en-US"/>
              <a:t>Still Life</a:t>
            </a:r>
            <a:endParaRPr lang="en-US">
              <a:cs typeface="Calibri Light"/>
            </a:endParaRPr>
          </a:p>
        </p:txBody>
      </p:sp>
      <p:sp>
        <p:nvSpPr>
          <p:cNvPr id="3" name="Content Placeholder 2"/>
          <p:cNvSpPr>
            <a:spLocks noGrp="1"/>
          </p:cNvSpPr>
          <p:nvPr>
            <p:ph idx="1"/>
          </p:nvPr>
        </p:nvSpPr>
        <p:spPr/>
        <p:txBody>
          <a:bodyPr vert="horz" lIns="91440" tIns="45720" rIns="91440" bIns="45720" rtlCol="0" anchor="t">
            <a:normAutofit/>
          </a:bodyPr>
          <a:lstStyle/>
          <a:p>
            <a:r>
              <a:rPr lang="en-US"/>
              <a:t>a stable, finite and nonempty pattern. Examples include various shapes of ponds, and other patterns shown below:</a:t>
            </a:r>
            <a:endParaRPr lang="en-US">
              <a:cs typeface="Calibri"/>
            </a:endParaRPr>
          </a:p>
          <a:p>
            <a:r>
              <a:rPr lang="en-US"/>
              <a:t>Block:</a:t>
            </a:r>
            <a:endParaRPr lang="en-US">
              <a:cs typeface="Calibri"/>
            </a:endParaRPr>
          </a:p>
          <a:p>
            <a:endParaRPr lang="en-US">
              <a:cs typeface="Calibri"/>
            </a:endParaRPr>
          </a:p>
          <a:p>
            <a:endParaRPr lang="en-US">
              <a:cs typeface="Calibri"/>
            </a:endParaRPr>
          </a:p>
          <a:p>
            <a:r>
              <a:rPr lang="en-US"/>
              <a:t>Beehive:</a:t>
            </a:r>
            <a:endParaRPr lang="en-US">
              <a:cs typeface="Calibri"/>
            </a:endParaRPr>
          </a:p>
        </p:txBody>
      </p:sp>
      <p:pic>
        <p:nvPicPr>
          <p:cNvPr id="4" name="Picture 3"/>
          <p:cNvPicPr>
            <a:picLocks noChangeAspect="1"/>
          </p:cNvPicPr>
          <p:nvPr/>
        </p:nvPicPr>
        <p:blipFill>
          <a:blip r:embed="rId2"/>
          <a:stretch>
            <a:fillRect/>
          </a:stretch>
        </p:blipFill>
        <p:spPr>
          <a:xfrm>
            <a:off x="3465715" y="2826067"/>
            <a:ext cx="838200" cy="657225"/>
          </a:xfrm>
          <a:prstGeom prst="rect">
            <a:avLst/>
          </a:prstGeom>
        </p:spPr>
      </p:pic>
      <p:pic>
        <p:nvPicPr>
          <p:cNvPr id="5" name="Picture 4"/>
          <p:cNvPicPr>
            <a:picLocks noChangeAspect="1"/>
          </p:cNvPicPr>
          <p:nvPr/>
        </p:nvPicPr>
        <p:blipFill>
          <a:blip r:embed="rId3"/>
          <a:stretch>
            <a:fillRect/>
          </a:stretch>
        </p:blipFill>
        <p:spPr>
          <a:xfrm>
            <a:off x="3405793" y="4318028"/>
            <a:ext cx="1257300" cy="1247775"/>
          </a:xfrm>
          <a:prstGeom prst="rect">
            <a:avLst/>
          </a:prstGeom>
        </p:spPr>
      </p:pic>
      <p:pic>
        <p:nvPicPr>
          <p:cNvPr id="6" name="Picture 5"/>
          <p:cNvPicPr>
            <a:picLocks noChangeAspect="1"/>
          </p:cNvPicPr>
          <p:nvPr/>
        </p:nvPicPr>
        <p:blipFill>
          <a:blip r:embed="rId4"/>
          <a:stretch>
            <a:fillRect/>
          </a:stretch>
        </p:blipFill>
        <p:spPr>
          <a:xfrm>
            <a:off x="5277751" y="2771782"/>
            <a:ext cx="10626249" cy="4450466"/>
          </a:xfrm>
          <a:prstGeom prst="rect">
            <a:avLst/>
          </a:prstGeom>
        </p:spPr>
      </p:pic>
      <p:pic>
        <p:nvPicPr>
          <p:cNvPr id="7" name="Picture 6"/>
          <p:cNvPicPr>
            <a:picLocks noChangeAspect="1"/>
          </p:cNvPicPr>
          <p:nvPr/>
        </p:nvPicPr>
        <p:blipFill>
          <a:blip r:embed="rId5"/>
          <a:stretch>
            <a:fillRect/>
          </a:stretch>
        </p:blipFill>
        <p:spPr>
          <a:xfrm>
            <a:off x="7815618" y="2702338"/>
            <a:ext cx="1238250" cy="1123950"/>
          </a:xfrm>
          <a:prstGeom prst="rect">
            <a:avLst/>
          </a:prstGeom>
        </p:spPr>
      </p:pic>
      <p:pic>
        <p:nvPicPr>
          <p:cNvPr id="8" name="Picture 7"/>
          <p:cNvPicPr>
            <a:picLocks noChangeAspect="1"/>
          </p:cNvPicPr>
          <p:nvPr/>
        </p:nvPicPr>
        <p:blipFill>
          <a:blip r:embed="rId6"/>
          <a:stretch>
            <a:fillRect/>
          </a:stretch>
        </p:blipFill>
        <p:spPr>
          <a:xfrm>
            <a:off x="7225068" y="4163060"/>
            <a:ext cx="1181100" cy="990600"/>
          </a:xfrm>
          <a:prstGeom prst="rect">
            <a:avLst/>
          </a:prstGeom>
        </p:spPr>
      </p:pic>
      <p:pic>
        <p:nvPicPr>
          <p:cNvPr id="9" name="Picture 8"/>
          <p:cNvPicPr>
            <a:picLocks noChangeAspect="1"/>
          </p:cNvPicPr>
          <p:nvPr/>
        </p:nvPicPr>
        <p:blipFill>
          <a:blip r:embed="rId7"/>
          <a:stretch>
            <a:fillRect/>
          </a:stretch>
        </p:blipFill>
        <p:spPr>
          <a:xfrm>
            <a:off x="7730951" y="5381625"/>
            <a:ext cx="1676400" cy="1476375"/>
          </a:xfrm>
          <a:prstGeom prst="rect">
            <a:avLst/>
          </a:prstGeom>
        </p:spPr>
      </p:pic>
    </p:spTree>
    <p:extLst>
      <p:ext uri="{BB962C8B-B14F-4D97-AF65-F5344CB8AC3E}">
        <p14:creationId xmlns:p14="http://schemas.microsoft.com/office/powerpoint/2010/main" val="68077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447" y="1069167"/>
            <a:ext cx="10515600" cy="4351338"/>
          </a:xfrm>
        </p:spPr>
        <p:txBody>
          <a:bodyPr vert="horz" lIns="91440" tIns="45720" rIns="91440" bIns="45720" rtlCol="0" anchor="t">
            <a:normAutofit/>
          </a:bodyPr>
          <a:lstStyle/>
          <a:p>
            <a:r>
              <a:rPr lang="en-US">
                <a:solidFill>
                  <a:schemeClr val="bg1"/>
                </a:solidFill>
              </a:rPr>
              <a:t>Periodic Life Forms/Oscillators: the following life-forms oscillate periodically</a:t>
            </a:r>
            <a:endParaRPr lang="en-US">
              <a:solidFill>
                <a:schemeClr val="bg1"/>
              </a:solidFill>
              <a:cs typeface="Calibri"/>
            </a:endParaRPr>
          </a:p>
          <a:p>
            <a:pPr marL="0" indent="0">
              <a:buNone/>
            </a:pPr>
            <a:r>
              <a:rPr lang="en-US">
                <a:solidFill>
                  <a:schemeClr val="bg1"/>
                </a:solidFill>
              </a:rPr>
              <a:t>Period 2:</a:t>
            </a:r>
            <a:endParaRPr lang="en-US">
              <a:solidFill>
                <a:schemeClr val="bg1"/>
              </a:solidFill>
              <a:cs typeface="Calibri"/>
            </a:endParaRPr>
          </a:p>
          <a:p>
            <a:r>
              <a:rPr lang="en-US">
                <a:solidFill>
                  <a:schemeClr val="bg1"/>
                </a:solidFill>
              </a:rPr>
              <a:t>Blinker:</a:t>
            </a:r>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r>
              <a:rPr lang="en-US">
                <a:solidFill>
                  <a:schemeClr val="bg1"/>
                </a:solidFill>
              </a:rPr>
              <a:t>Toad:</a:t>
            </a:r>
            <a:endParaRPr lang="en-US">
              <a:solidFill>
                <a:schemeClr val="bg1"/>
              </a:solidFill>
              <a:cs typeface="Calibri"/>
            </a:endParaRPr>
          </a:p>
        </p:txBody>
      </p:sp>
      <p:pic>
        <p:nvPicPr>
          <p:cNvPr id="7" name="Picture 6"/>
          <p:cNvPicPr>
            <a:picLocks noChangeAspect="1"/>
          </p:cNvPicPr>
          <p:nvPr/>
        </p:nvPicPr>
        <p:blipFill>
          <a:blip r:embed="rId2"/>
          <a:stretch>
            <a:fillRect/>
          </a:stretch>
        </p:blipFill>
        <p:spPr>
          <a:xfrm>
            <a:off x="3283094" y="2759061"/>
            <a:ext cx="638175" cy="971550"/>
          </a:xfrm>
          <a:prstGeom prst="rect">
            <a:avLst/>
          </a:prstGeom>
        </p:spPr>
      </p:pic>
      <p:pic>
        <p:nvPicPr>
          <p:cNvPr id="8" name="Picture 7"/>
          <p:cNvPicPr>
            <a:picLocks noChangeAspect="1"/>
          </p:cNvPicPr>
          <p:nvPr/>
        </p:nvPicPr>
        <p:blipFill>
          <a:blip r:embed="rId3"/>
          <a:stretch>
            <a:fillRect/>
          </a:stretch>
        </p:blipFill>
        <p:spPr>
          <a:xfrm>
            <a:off x="2611928" y="4333268"/>
            <a:ext cx="1714500" cy="1400175"/>
          </a:xfrm>
          <a:prstGeom prst="rect">
            <a:avLst/>
          </a:prstGeom>
        </p:spPr>
      </p:pic>
      <p:pic>
        <p:nvPicPr>
          <p:cNvPr id="5" name="Picture 4" descr="Icon&#10;&#10;Description automatically generated">
            <a:extLst>
              <a:ext uri="{FF2B5EF4-FFF2-40B4-BE49-F238E27FC236}">
                <a16:creationId xmlns:a16="http://schemas.microsoft.com/office/drawing/2014/main" id="{02D557AA-571C-43EE-9A0C-70FD1E9AB58D}"/>
              </a:ext>
            </a:extLst>
          </p:cNvPr>
          <p:cNvPicPr>
            <a:picLocks noChangeAspect="1"/>
          </p:cNvPicPr>
          <p:nvPr/>
        </p:nvPicPr>
        <p:blipFill>
          <a:blip r:embed="rId2"/>
          <a:stretch>
            <a:fillRect/>
          </a:stretch>
        </p:blipFill>
        <p:spPr>
          <a:xfrm rot="5400000">
            <a:off x="5599159" y="2759061"/>
            <a:ext cx="638175" cy="971550"/>
          </a:xfrm>
          <a:prstGeom prst="rect">
            <a:avLst/>
          </a:prstGeom>
        </p:spPr>
      </p:pic>
      <p:pic>
        <p:nvPicPr>
          <p:cNvPr id="6" name="Picture 5" descr="Icon&#10;&#10;Description automatically generated">
            <a:extLst>
              <a:ext uri="{FF2B5EF4-FFF2-40B4-BE49-F238E27FC236}">
                <a16:creationId xmlns:a16="http://schemas.microsoft.com/office/drawing/2014/main" id="{74D97767-814F-4788-86D1-D6EBCDAFCCB9}"/>
              </a:ext>
            </a:extLst>
          </p:cNvPr>
          <p:cNvPicPr>
            <a:picLocks noChangeAspect="1"/>
          </p:cNvPicPr>
          <p:nvPr/>
        </p:nvPicPr>
        <p:blipFill>
          <a:blip r:embed="rId2"/>
          <a:stretch>
            <a:fillRect/>
          </a:stretch>
        </p:blipFill>
        <p:spPr>
          <a:xfrm>
            <a:off x="8273265" y="2749768"/>
            <a:ext cx="638175" cy="971550"/>
          </a:xfrm>
          <a:prstGeom prst="rect">
            <a:avLst/>
          </a:prstGeom>
        </p:spPr>
      </p:pic>
      <p:pic>
        <p:nvPicPr>
          <p:cNvPr id="2" name="Picture 3" descr="Shape, arrow&#10;&#10;Description automatically generated">
            <a:extLst>
              <a:ext uri="{FF2B5EF4-FFF2-40B4-BE49-F238E27FC236}">
                <a16:creationId xmlns:a16="http://schemas.microsoft.com/office/drawing/2014/main" id="{8464C056-D43C-43E3-AD6D-D8978576A858}"/>
              </a:ext>
            </a:extLst>
          </p:cNvPr>
          <p:cNvPicPr>
            <a:picLocks noChangeAspect="1"/>
          </p:cNvPicPr>
          <p:nvPr/>
        </p:nvPicPr>
        <p:blipFill>
          <a:blip r:embed="rId4"/>
          <a:stretch>
            <a:fillRect/>
          </a:stretch>
        </p:blipFill>
        <p:spPr>
          <a:xfrm>
            <a:off x="4332364" y="3036733"/>
            <a:ext cx="711588" cy="394243"/>
          </a:xfrm>
          <a:prstGeom prst="rect">
            <a:avLst/>
          </a:prstGeom>
        </p:spPr>
      </p:pic>
      <p:pic>
        <p:nvPicPr>
          <p:cNvPr id="9" name="Picture 3" descr="Shape, arrow&#10;&#10;Description automatically generated">
            <a:extLst>
              <a:ext uri="{FF2B5EF4-FFF2-40B4-BE49-F238E27FC236}">
                <a16:creationId xmlns:a16="http://schemas.microsoft.com/office/drawing/2014/main" id="{8EFAB5F1-57F9-47E4-81A8-DD156901BE66}"/>
              </a:ext>
            </a:extLst>
          </p:cNvPr>
          <p:cNvPicPr>
            <a:picLocks noChangeAspect="1"/>
          </p:cNvPicPr>
          <p:nvPr/>
        </p:nvPicPr>
        <p:blipFill>
          <a:blip r:embed="rId4"/>
          <a:stretch>
            <a:fillRect/>
          </a:stretch>
        </p:blipFill>
        <p:spPr>
          <a:xfrm>
            <a:off x="6887853" y="3036733"/>
            <a:ext cx="711588" cy="394243"/>
          </a:xfrm>
          <a:prstGeom prst="rect">
            <a:avLst/>
          </a:prstGeom>
        </p:spPr>
      </p:pic>
      <p:pic>
        <p:nvPicPr>
          <p:cNvPr id="10" name="Picture 10" descr="Chart, icon, bubble chart&#10;&#10;Description automatically generated">
            <a:extLst>
              <a:ext uri="{FF2B5EF4-FFF2-40B4-BE49-F238E27FC236}">
                <a16:creationId xmlns:a16="http://schemas.microsoft.com/office/drawing/2014/main" id="{53ECE834-36DB-428D-A7BE-71539D61F8FA}"/>
              </a:ext>
            </a:extLst>
          </p:cNvPr>
          <p:cNvPicPr>
            <a:picLocks noChangeAspect="1"/>
          </p:cNvPicPr>
          <p:nvPr/>
        </p:nvPicPr>
        <p:blipFill>
          <a:blip r:embed="rId5"/>
          <a:stretch>
            <a:fillRect/>
          </a:stretch>
        </p:blipFill>
        <p:spPr>
          <a:xfrm>
            <a:off x="5179742" y="4337228"/>
            <a:ext cx="1702420" cy="1417400"/>
          </a:xfrm>
          <a:prstGeom prst="rect">
            <a:avLst/>
          </a:prstGeom>
        </p:spPr>
      </p:pic>
      <p:pic>
        <p:nvPicPr>
          <p:cNvPr id="11" name="Picture 10" descr="A picture containing drawing, room&#10;&#10;Description automatically generated">
            <a:extLst>
              <a:ext uri="{FF2B5EF4-FFF2-40B4-BE49-F238E27FC236}">
                <a16:creationId xmlns:a16="http://schemas.microsoft.com/office/drawing/2014/main" id="{5A9571DD-2C13-4DD3-9290-3AE091BF2A42}"/>
              </a:ext>
            </a:extLst>
          </p:cNvPr>
          <p:cNvPicPr>
            <a:picLocks noChangeAspect="1"/>
          </p:cNvPicPr>
          <p:nvPr/>
        </p:nvPicPr>
        <p:blipFill>
          <a:blip r:embed="rId3"/>
          <a:stretch>
            <a:fillRect/>
          </a:stretch>
        </p:blipFill>
        <p:spPr>
          <a:xfrm>
            <a:off x="7732197" y="4305390"/>
            <a:ext cx="1714500" cy="1400175"/>
          </a:xfrm>
          <a:prstGeom prst="rect">
            <a:avLst/>
          </a:prstGeom>
        </p:spPr>
      </p:pic>
      <p:pic>
        <p:nvPicPr>
          <p:cNvPr id="12" name="Picture 3" descr="Shape, arrow&#10;&#10;Description automatically generated">
            <a:extLst>
              <a:ext uri="{FF2B5EF4-FFF2-40B4-BE49-F238E27FC236}">
                <a16:creationId xmlns:a16="http://schemas.microsoft.com/office/drawing/2014/main" id="{421E815E-B330-4197-ADE2-063EC776330A}"/>
              </a:ext>
            </a:extLst>
          </p:cNvPr>
          <p:cNvPicPr>
            <a:picLocks noChangeAspect="1"/>
          </p:cNvPicPr>
          <p:nvPr/>
        </p:nvPicPr>
        <p:blipFill>
          <a:blip r:embed="rId4"/>
          <a:stretch>
            <a:fillRect/>
          </a:stretch>
        </p:blipFill>
        <p:spPr>
          <a:xfrm>
            <a:off x="4332364" y="4681538"/>
            <a:ext cx="711588" cy="394243"/>
          </a:xfrm>
          <a:prstGeom prst="rect">
            <a:avLst/>
          </a:prstGeom>
        </p:spPr>
      </p:pic>
      <p:pic>
        <p:nvPicPr>
          <p:cNvPr id="13" name="Picture 3" descr="Shape, arrow&#10;&#10;Description automatically generated">
            <a:extLst>
              <a:ext uri="{FF2B5EF4-FFF2-40B4-BE49-F238E27FC236}">
                <a16:creationId xmlns:a16="http://schemas.microsoft.com/office/drawing/2014/main" id="{A0BA5C5C-3127-4215-87FC-259DEB4504EC}"/>
              </a:ext>
            </a:extLst>
          </p:cNvPr>
          <p:cNvPicPr>
            <a:picLocks noChangeAspect="1"/>
          </p:cNvPicPr>
          <p:nvPr/>
        </p:nvPicPr>
        <p:blipFill>
          <a:blip r:embed="rId4"/>
          <a:stretch>
            <a:fillRect/>
          </a:stretch>
        </p:blipFill>
        <p:spPr>
          <a:xfrm>
            <a:off x="6887851" y="4709415"/>
            <a:ext cx="711588" cy="394243"/>
          </a:xfrm>
          <a:prstGeom prst="rect">
            <a:avLst/>
          </a:prstGeom>
        </p:spPr>
      </p:pic>
    </p:spTree>
    <p:extLst>
      <p:ext uri="{BB962C8B-B14F-4D97-AF65-F5344CB8AC3E}">
        <p14:creationId xmlns:p14="http://schemas.microsoft.com/office/powerpoint/2010/main" val="172689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506" y="340822"/>
            <a:ext cx="9577647" cy="6284422"/>
          </a:xfrm>
        </p:spPr>
        <p:txBody>
          <a:bodyPr vert="horz" lIns="91440" tIns="45720" rIns="91440" bIns="45720" rtlCol="0" anchor="t">
            <a:normAutofit/>
          </a:bodyPr>
          <a:lstStyle/>
          <a:p>
            <a:r>
              <a:rPr lang="en-US">
                <a:solidFill>
                  <a:schemeClr val="bg1"/>
                </a:solidFill>
              </a:rPr>
              <a:t>Oscillators of many more periods exist:</a:t>
            </a:r>
            <a:endParaRPr lang="en-US">
              <a:solidFill>
                <a:schemeClr val="bg1"/>
              </a:solidFill>
              <a:cs typeface="Calibri"/>
            </a:endParaRPr>
          </a:p>
          <a:p>
            <a:pPr marL="0" indent="0">
              <a:buNone/>
            </a:pPr>
            <a:r>
              <a:rPr lang="en-US">
                <a:solidFill>
                  <a:schemeClr val="bg1"/>
                </a:solidFill>
              </a:rPr>
              <a:t>Spaceship: moves across the game board</a:t>
            </a:r>
            <a:endParaRPr lang="en-US">
              <a:solidFill>
                <a:schemeClr val="bg1"/>
              </a:solidFill>
              <a:cs typeface="Calibri"/>
            </a:endParaRPr>
          </a:p>
          <a:p>
            <a:pPr marL="0" indent="0">
              <a:buNone/>
            </a:pPr>
            <a:r>
              <a:rPr lang="en-US">
                <a:solidFill>
                  <a:schemeClr val="bg1"/>
                </a:solidFill>
              </a:rPr>
              <a:t>Glider: simple 5-cell pattern that repeats itself every 4 generations, but is offset diagonally by one cell. The smallest and most common spaceship. The glider is said to travel with speed c/4.</a:t>
            </a:r>
            <a:endParaRPr lang="en-US">
              <a:solidFill>
                <a:schemeClr val="bg1"/>
              </a:solidFill>
              <a:cs typeface="Calibri"/>
            </a:endParaRPr>
          </a:p>
          <a:p>
            <a:pPr marL="0" indent="0">
              <a:buNone/>
            </a:pPr>
            <a:endParaRPr lang="en-US">
              <a:solidFill>
                <a:schemeClr val="bg1"/>
              </a:solidFill>
              <a:cs typeface="Calibri"/>
            </a:endParaRPr>
          </a:p>
          <a:p>
            <a:pPr marL="0" indent="0">
              <a:buNone/>
            </a:pPr>
            <a:r>
              <a:rPr lang="en-US">
                <a:solidFill>
                  <a:schemeClr val="bg1"/>
                </a:solidFill>
              </a:rPr>
              <a:t>Light Weight Space Ship (LWSS) (speed c/2):</a:t>
            </a:r>
            <a:endParaRPr lang="en-US">
              <a:solidFill>
                <a:schemeClr val="bg1"/>
              </a:solidFill>
              <a:cs typeface="Calibri"/>
            </a:endParaRPr>
          </a:p>
          <a:p>
            <a:pPr marL="0" indent="0">
              <a:buNone/>
            </a:pPr>
            <a:endParaRPr lang="en-US">
              <a:solidFill>
                <a:schemeClr val="bg1"/>
              </a:solidFill>
              <a:cs typeface="Calibri"/>
            </a:endParaRPr>
          </a:p>
          <a:p>
            <a:pPr marL="0" indent="0">
              <a:buNone/>
            </a:pPr>
            <a:r>
              <a:rPr lang="en-US">
                <a:solidFill>
                  <a:schemeClr val="bg1"/>
                </a:solidFill>
              </a:rPr>
              <a:t>Medium Weight Space Ship (MWSS):</a:t>
            </a:r>
            <a:endParaRPr lang="en-US">
              <a:solidFill>
                <a:schemeClr val="bg1"/>
              </a:solidFill>
              <a:cs typeface="Calibri"/>
            </a:endParaRPr>
          </a:p>
          <a:p>
            <a:pPr marL="0" indent="0">
              <a:buNone/>
            </a:pPr>
            <a:endParaRPr lang="en-US">
              <a:solidFill>
                <a:schemeClr val="bg1"/>
              </a:solidFill>
              <a:cs typeface="Calibri"/>
            </a:endParaRPr>
          </a:p>
          <a:p>
            <a:pPr marL="0" indent="0">
              <a:buNone/>
            </a:pPr>
            <a:r>
              <a:rPr lang="en-US">
                <a:solidFill>
                  <a:schemeClr val="bg1"/>
                </a:solidFill>
              </a:rPr>
              <a:t>Heavy Weight Space Ship (HWSS):</a:t>
            </a:r>
            <a:endParaRPr lang="en-US">
              <a:solidFill>
                <a:schemeClr val="bg1"/>
              </a:solidFill>
              <a:cs typeface="Calibri"/>
            </a:endParaRPr>
          </a:p>
        </p:txBody>
      </p:sp>
      <p:pic>
        <p:nvPicPr>
          <p:cNvPr id="4" name="Picture 3"/>
          <p:cNvPicPr>
            <a:picLocks noChangeAspect="1"/>
          </p:cNvPicPr>
          <p:nvPr/>
        </p:nvPicPr>
        <p:blipFill>
          <a:blip r:embed="rId2"/>
          <a:stretch>
            <a:fillRect/>
          </a:stretch>
        </p:blipFill>
        <p:spPr>
          <a:xfrm>
            <a:off x="10370560" y="1651115"/>
            <a:ext cx="1343025" cy="1028700"/>
          </a:xfrm>
          <a:prstGeom prst="rect">
            <a:avLst/>
          </a:prstGeom>
        </p:spPr>
      </p:pic>
      <p:pic>
        <p:nvPicPr>
          <p:cNvPr id="5" name="Picture 4"/>
          <p:cNvPicPr>
            <a:picLocks noChangeAspect="1"/>
          </p:cNvPicPr>
          <p:nvPr/>
        </p:nvPicPr>
        <p:blipFill>
          <a:blip r:embed="rId3"/>
          <a:stretch>
            <a:fillRect/>
          </a:stretch>
        </p:blipFill>
        <p:spPr>
          <a:xfrm>
            <a:off x="8201804" y="2909194"/>
            <a:ext cx="1590675" cy="1571625"/>
          </a:xfrm>
          <a:prstGeom prst="rect">
            <a:avLst/>
          </a:prstGeom>
        </p:spPr>
      </p:pic>
      <p:pic>
        <p:nvPicPr>
          <p:cNvPr id="6" name="Picture 5"/>
          <p:cNvPicPr>
            <a:picLocks noChangeAspect="1"/>
          </p:cNvPicPr>
          <p:nvPr/>
        </p:nvPicPr>
        <p:blipFill>
          <a:blip r:embed="rId4"/>
          <a:stretch>
            <a:fillRect/>
          </a:stretch>
        </p:blipFill>
        <p:spPr>
          <a:xfrm>
            <a:off x="6221704" y="3990110"/>
            <a:ext cx="1767693" cy="1675100"/>
          </a:xfrm>
          <a:prstGeom prst="rect">
            <a:avLst/>
          </a:prstGeom>
        </p:spPr>
      </p:pic>
      <p:pic>
        <p:nvPicPr>
          <p:cNvPr id="7" name="Picture 6"/>
          <p:cNvPicPr>
            <a:picLocks noChangeAspect="1"/>
          </p:cNvPicPr>
          <p:nvPr/>
        </p:nvPicPr>
        <p:blipFill>
          <a:blip r:embed="rId5"/>
          <a:stretch>
            <a:fillRect/>
          </a:stretch>
        </p:blipFill>
        <p:spPr>
          <a:xfrm>
            <a:off x="7912851" y="5033833"/>
            <a:ext cx="1364067" cy="1591411"/>
          </a:xfrm>
          <a:prstGeom prst="rect">
            <a:avLst/>
          </a:prstGeom>
        </p:spPr>
      </p:pic>
    </p:spTree>
    <p:extLst>
      <p:ext uri="{BB962C8B-B14F-4D97-AF65-F5344CB8AC3E}">
        <p14:creationId xmlns:p14="http://schemas.microsoft.com/office/powerpoint/2010/main" val="113203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8EBD49-DBB0-40A6-A1DC-9F37AFFDEDE3}"/>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cs typeface="Calibri Light"/>
              </a:rPr>
              <a:t>Other life form –</a:t>
            </a:r>
            <a:r>
              <a:rPr lang="en-US" sz="3400">
                <a:solidFill>
                  <a:schemeClr val="bg1"/>
                </a:solidFill>
              </a:rPr>
              <a:t> Gosper Glider Gun</a:t>
            </a:r>
          </a:p>
          <a:p>
            <a:endParaRPr lang="en-US" sz="3400">
              <a:solidFill>
                <a:schemeClr val="bg1"/>
              </a:solidFill>
              <a:cs typeface="Calibri Light" panose="020F0302020204030204"/>
            </a:endParaRPr>
          </a:p>
        </p:txBody>
      </p:sp>
      <p:sp>
        <p:nvSpPr>
          <p:cNvPr id="8" name="Content Placeholder 7">
            <a:extLst>
              <a:ext uri="{FF2B5EF4-FFF2-40B4-BE49-F238E27FC236}">
                <a16:creationId xmlns:a16="http://schemas.microsoft.com/office/drawing/2014/main" id="{3676F829-79B7-4B06-A859-F97A65CAB04D}"/>
              </a:ext>
            </a:extLst>
          </p:cNvPr>
          <p:cNvSpPr>
            <a:spLocks noGrp="1"/>
          </p:cNvSpPr>
          <p:nvPr>
            <p:ph idx="1"/>
          </p:nvPr>
        </p:nvSpPr>
        <p:spPr>
          <a:xfrm>
            <a:off x="765051" y="2286000"/>
            <a:ext cx="3384000" cy="3844800"/>
          </a:xfrm>
        </p:spPr>
        <p:txBody>
          <a:bodyPr vert="horz" lIns="91440" tIns="45720" rIns="91440" bIns="45720" rtlCol="0" anchor="t">
            <a:normAutofit/>
          </a:bodyPr>
          <a:lstStyle/>
          <a:p>
            <a:r>
              <a:rPr lang="en-US" sz="2000">
                <a:solidFill>
                  <a:schemeClr val="bg1"/>
                </a:solidFill>
                <a:ea typeface="+mn-lt"/>
                <a:cs typeface="+mn-lt"/>
              </a:rPr>
              <a:t>was found by Bill Gosper in 1970, being the first known pattern in Conway's Game of Life to exhibit infinite growth</a:t>
            </a:r>
          </a:p>
          <a:p>
            <a:r>
              <a:rPr lang="en-US" sz="2000">
                <a:solidFill>
                  <a:schemeClr val="bg1">
                    <a:alpha val="60000"/>
                  </a:schemeClr>
                </a:solidFill>
                <a:ea typeface="+mn-lt"/>
                <a:cs typeface="+mn-lt"/>
              </a:rPr>
              <a:t>it emits a steady stream of gliders</a:t>
            </a:r>
            <a:endParaRPr lang="en-US">
              <a:solidFill>
                <a:schemeClr val="bg1">
                  <a:alpha val="60000"/>
                </a:schemeClr>
              </a:solidFill>
            </a:endParaRPr>
          </a:p>
          <a:p>
            <a:r>
              <a:rPr lang="en-US" sz="2000">
                <a:solidFill>
                  <a:schemeClr val="bg1">
                    <a:alpha val="60000"/>
                  </a:schemeClr>
                </a:solidFill>
                <a:ea typeface="+mn-lt"/>
                <a:cs typeface="+mn-lt"/>
              </a:rPr>
              <a:t>it has a period of 30, as it emits a new glider ever 30 generations.</a:t>
            </a:r>
            <a:endParaRPr lang="en-US" sz="2000">
              <a:solidFill>
                <a:schemeClr val="bg1">
                  <a:alpha val="60000"/>
                </a:schemeClr>
              </a:solidFill>
              <a:cs typeface="Calibri"/>
            </a:endParaRPr>
          </a:p>
        </p:txBody>
      </p:sp>
      <p:pic>
        <p:nvPicPr>
          <p:cNvPr id="4" name="Picture 4">
            <a:hlinkClick r:id="" action="ppaction://media"/>
            <a:extLst>
              <a:ext uri="{FF2B5EF4-FFF2-40B4-BE49-F238E27FC236}">
                <a16:creationId xmlns:a16="http://schemas.microsoft.com/office/drawing/2014/main" id="{65180621-3CEB-4DEE-B147-DA45C9C083D2}"/>
              </a:ext>
            </a:extLst>
          </p:cNvPr>
          <p:cNvPicPr>
            <a:picLocks noRot="1" noChangeAspect="1"/>
          </p:cNvPicPr>
          <p:nvPr>
            <a:videoFile r:link="rId1"/>
          </p:nvPr>
        </p:nvPicPr>
        <p:blipFill>
          <a:blip r:embed="rId3"/>
          <a:stretch>
            <a:fillRect/>
          </a:stretch>
        </p:blipFill>
        <p:spPr>
          <a:xfrm>
            <a:off x="5411053" y="1173681"/>
            <a:ext cx="6014185" cy="4510638"/>
          </a:xfrm>
          <a:prstGeom prst="rect">
            <a:avLst/>
          </a:prstGeom>
        </p:spPr>
      </p:pic>
    </p:spTree>
    <p:extLst>
      <p:ext uri="{BB962C8B-B14F-4D97-AF65-F5344CB8AC3E}">
        <p14:creationId xmlns:p14="http://schemas.microsoft.com/office/powerpoint/2010/main" val="440019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Conway’s Game of Life</vt:lpstr>
      <vt:lpstr>History</vt:lpstr>
      <vt:lpstr>Applications</vt:lpstr>
      <vt:lpstr>PowerPoint Presentation</vt:lpstr>
      <vt:lpstr>Rules</vt:lpstr>
      <vt:lpstr>Types of “life-forms” Still Life</vt:lpstr>
      <vt:lpstr>PowerPoint Presentation</vt:lpstr>
      <vt:lpstr>PowerPoint Presentation</vt:lpstr>
      <vt:lpstr>Other life form – Gosper Glider Gun </vt:lpstr>
      <vt:lpstr>Predicting the future</vt:lpstr>
      <vt:lpstr>Reversing The Game of Life</vt:lpstr>
      <vt:lpstr>How to solve the problem</vt:lpstr>
      <vt:lpstr>Chosen solution Genetic Algorithm</vt:lpstr>
      <vt:lpstr>Steps</vt:lpstr>
      <vt:lpstr>Initialize population</vt:lpstr>
      <vt:lpstr>Steps</vt:lpstr>
      <vt:lpstr>Selection</vt:lpstr>
      <vt:lpstr>Steps</vt:lpstr>
      <vt:lpstr>Perform Mutation</vt:lpstr>
      <vt:lpstr>Steps</vt:lpstr>
      <vt:lpstr>Perform crossover</vt:lpstr>
      <vt:lpstr>Solving</vt:lpstr>
      <vt:lpstr>Conclusions</vt:lpstr>
      <vt:lpstr>References</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 Andrada (RBRO/ESA4)</dc:creator>
  <cp:revision>499</cp:revision>
  <dcterms:created xsi:type="dcterms:W3CDTF">2021-02-03T10:42:42Z</dcterms:created>
  <dcterms:modified xsi:type="dcterms:W3CDTF">2021-02-05T21:48:47Z</dcterms:modified>
</cp:coreProperties>
</file>